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
  </p:notesMasterIdLst>
  <p:handoutMasterIdLst>
    <p:handoutMasterId r:id="rId21"/>
  </p:handoutMasterIdLst>
  <p:sldIdLst>
    <p:sldId id="256" r:id="rId2"/>
    <p:sldId id="295" r:id="rId3"/>
    <p:sldId id="270" r:id="rId4"/>
    <p:sldId id="271" r:id="rId5"/>
    <p:sldId id="286" r:id="rId6"/>
    <p:sldId id="273" r:id="rId7"/>
    <p:sldId id="287" r:id="rId8"/>
    <p:sldId id="292" r:id="rId9"/>
    <p:sldId id="288" r:id="rId10"/>
    <p:sldId id="278" r:id="rId11"/>
    <p:sldId id="290" r:id="rId12"/>
    <p:sldId id="277" r:id="rId13"/>
    <p:sldId id="289" r:id="rId14"/>
    <p:sldId id="293" r:id="rId15"/>
    <p:sldId id="294" r:id="rId16"/>
    <p:sldId id="291" r:id="rId17"/>
    <p:sldId id="296"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0" userDrawn="1">
          <p15:clr>
            <a:srgbClr val="A4A3A4"/>
          </p15:clr>
        </p15:guide>
        <p15:guide id="2" pos="174">
          <p15:clr>
            <a:srgbClr val="A4A3A4"/>
          </p15:clr>
        </p15:guide>
        <p15:guide id="3" orient="horz" pos="5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FA6D62-0BC1-2739-81A3-64E89DCB6543}" name="Bradley, Lou" initials="LB" userId="S::lbradley@archmi.com::4e0cee57-b220-4b50-bbbf-7765e493bc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eischer, Jo" initials="FJ" lastIdx="3" clrIdx="0">
    <p:extLst>
      <p:ext uri="{19B8F6BF-5375-455C-9EA6-DF929625EA0E}">
        <p15:presenceInfo xmlns:p15="http://schemas.microsoft.com/office/powerpoint/2012/main" userId="S::jfleischer@archmi.com::6318422c-33e7-4fa3-bf1e-45395cf86ca0" providerId="AD"/>
      </p:ext>
    </p:extLst>
  </p:cmAuthor>
  <p:cmAuthor id="2" name="Morgan, Carrie" initials="MC" lastIdx="3" clrIdx="1">
    <p:extLst>
      <p:ext uri="{19B8F6BF-5375-455C-9EA6-DF929625EA0E}">
        <p15:presenceInfo xmlns:p15="http://schemas.microsoft.com/office/powerpoint/2012/main" userId="S::cmorgan@archmi.com::736fd16a-5a1b-41ca-aaa9-390efdd48a76" providerId="AD"/>
      </p:ext>
    </p:extLst>
  </p:cmAuthor>
  <p:cmAuthor id="3" name="Nelson, Carrie" initials="NC" lastIdx="1" clrIdx="2">
    <p:extLst>
      <p:ext uri="{19B8F6BF-5375-455C-9EA6-DF929625EA0E}">
        <p15:presenceInfo xmlns:p15="http://schemas.microsoft.com/office/powerpoint/2012/main" userId="S::canelson@archmi.com::942ab72f-434d-4f4f-8e7b-9cce3d71f8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2E7"/>
    <a:srgbClr val="FFA300"/>
    <a:srgbClr val="99C221"/>
    <a:srgbClr val="333F48"/>
    <a:srgbClr val="BDBEC0"/>
    <a:srgbClr val="009CA6"/>
    <a:srgbClr val="E7E8E9"/>
    <a:srgbClr val="FFFFFF"/>
    <a:srgbClr val="0057B8"/>
    <a:srgbClr val="005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2" autoAdjust="0"/>
    <p:restoredTop sz="94660"/>
  </p:normalViewPr>
  <p:slideViewPr>
    <p:cSldViewPr snapToGrid="0">
      <p:cViewPr varScale="1">
        <p:scale>
          <a:sx n="77" d="100"/>
          <a:sy n="77" d="100"/>
        </p:scale>
        <p:origin x="1770" y="84"/>
      </p:cViewPr>
      <p:guideLst>
        <p:guide orient="horz" pos="600"/>
        <p:guide pos="174"/>
        <p:guide orient="horz" pos="5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FA20CF-F10A-4F64-B0E1-B525F9E4FB5D}" type="datetimeFigureOut">
              <a:rPr lang="en-US" smtClean="0"/>
              <a:t>8/1/2024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D1FE2D-BBA3-44B6-B1D9-8826586A0E04}" type="slidenum">
              <a:rPr lang="en-US" smtClean="0"/>
              <a:t>‹#›</a:t>
            </a:fld>
            <a:endParaRPr lang="en-US"/>
          </a:p>
        </p:txBody>
      </p:sp>
    </p:spTree>
    <p:extLst>
      <p:ext uri="{BB962C8B-B14F-4D97-AF65-F5344CB8AC3E}">
        <p14:creationId xmlns:p14="http://schemas.microsoft.com/office/powerpoint/2010/main" val="1712793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11E34-0187-4100-A3F9-0F2DDD33BF0F}" type="datetimeFigureOut">
              <a:rPr lang="en-US" smtClean="0"/>
              <a:t>8/1/2024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9BE38-802E-48E3-9383-39BD3493A16B}" type="slidenum">
              <a:rPr lang="en-US" smtClean="0"/>
              <a:t>‹#›</a:t>
            </a:fld>
            <a:endParaRPr lang="en-US"/>
          </a:p>
        </p:txBody>
      </p:sp>
    </p:spTree>
    <p:extLst>
      <p:ext uri="{BB962C8B-B14F-4D97-AF65-F5344CB8AC3E}">
        <p14:creationId xmlns:p14="http://schemas.microsoft.com/office/powerpoint/2010/main" val="419207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E9CBDC-4BC2-44E0-9C69-038B439AFD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405" t="40334" r="7619" b="1628"/>
          <a:stretch/>
        </p:blipFill>
        <p:spPr>
          <a:xfrm>
            <a:off x="3338367" y="0"/>
            <a:ext cx="5813946" cy="6858000"/>
          </a:xfrm>
          <a:prstGeom prst="rect">
            <a:avLst/>
          </a:prstGeom>
        </p:spPr>
      </p:pic>
      <p:sp>
        <p:nvSpPr>
          <p:cNvPr id="11" name="Rectangle 9"/>
          <p:cNvSpPr/>
          <p:nvPr userDrawn="1"/>
        </p:nvSpPr>
        <p:spPr>
          <a:xfrm>
            <a:off x="-33715" y="-11150"/>
            <a:ext cx="5577962" cy="6880301"/>
          </a:xfrm>
          <a:custGeom>
            <a:avLst/>
            <a:gdLst>
              <a:gd name="connsiteX0" fmla="*/ 0 w 4241989"/>
              <a:gd name="connsiteY0" fmla="*/ 0 h 6857999"/>
              <a:gd name="connsiteX1" fmla="*/ 4241989 w 4241989"/>
              <a:gd name="connsiteY1" fmla="*/ 0 h 6857999"/>
              <a:gd name="connsiteX2" fmla="*/ 4241989 w 4241989"/>
              <a:gd name="connsiteY2" fmla="*/ 6857999 h 6857999"/>
              <a:gd name="connsiteX3" fmla="*/ 0 w 4241989"/>
              <a:gd name="connsiteY3" fmla="*/ 6857999 h 6857999"/>
              <a:gd name="connsiteX4" fmla="*/ 0 w 4241989"/>
              <a:gd name="connsiteY4" fmla="*/ 0 h 6857999"/>
              <a:gd name="connsiteX0" fmla="*/ 0 w 6239465"/>
              <a:gd name="connsiteY0" fmla="*/ 0 h 6857999"/>
              <a:gd name="connsiteX1" fmla="*/ 6239465 w 6239465"/>
              <a:gd name="connsiteY1" fmla="*/ 8877 h 6857999"/>
              <a:gd name="connsiteX2" fmla="*/ 4241989 w 6239465"/>
              <a:gd name="connsiteY2" fmla="*/ 6857999 h 6857999"/>
              <a:gd name="connsiteX3" fmla="*/ 0 w 6239465"/>
              <a:gd name="connsiteY3" fmla="*/ 6857999 h 6857999"/>
              <a:gd name="connsiteX4" fmla="*/ 0 w 6239465"/>
              <a:gd name="connsiteY4" fmla="*/ 0 h 6857999"/>
              <a:gd name="connsiteX0" fmla="*/ 0 w 6239465"/>
              <a:gd name="connsiteY0" fmla="*/ 0 h 6857999"/>
              <a:gd name="connsiteX1" fmla="*/ 6239465 w 6239465"/>
              <a:gd name="connsiteY1" fmla="*/ 8877 h 6857999"/>
              <a:gd name="connsiteX2" fmla="*/ 4241989 w 6239465"/>
              <a:gd name="connsiteY2" fmla="*/ 6857999 h 6857999"/>
              <a:gd name="connsiteX3" fmla="*/ 0 w 6239465"/>
              <a:gd name="connsiteY3" fmla="*/ 6857999 h 6857999"/>
              <a:gd name="connsiteX4" fmla="*/ 0 w 6239465"/>
              <a:gd name="connsiteY4" fmla="*/ 0 h 6857999"/>
              <a:gd name="connsiteX0" fmla="*/ 0 w 6239465"/>
              <a:gd name="connsiteY0" fmla="*/ 0 h 6857999"/>
              <a:gd name="connsiteX1" fmla="*/ 6239465 w 6239465"/>
              <a:gd name="connsiteY1" fmla="*/ 0 h 6857999"/>
              <a:gd name="connsiteX2" fmla="*/ 4241989 w 6239465"/>
              <a:gd name="connsiteY2" fmla="*/ 6857999 h 6857999"/>
              <a:gd name="connsiteX3" fmla="*/ 0 w 6239465"/>
              <a:gd name="connsiteY3" fmla="*/ 6857999 h 6857999"/>
              <a:gd name="connsiteX4" fmla="*/ 0 w 6239465"/>
              <a:gd name="connsiteY4" fmla="*/ 0 h 6857999"/>
              <a:gd name="connsiteX0" fmla="*/ 955231 w 6239465"/>
              <a:gd name="connsiteY0" fmla="*/ 11151 h 6857999"/>
              <a:gd name="connsiteX1" fmla="*/ 6239465 w 6239465"/>
              <a:gd name="connsiteY1" fmla="*/ 0 h 6857999"/>
              <a:gd name="connsiteX2" fmla="*/ 4241989 w 6239465"/>
              <a:gd name="connsiteY2" fmla="*/ 6857999 h 6857999"/>
              <a:gd name="connsiteX3" fmla="*/ 0 w 6239465"/>
              <a:gd name="connsiteY3" fmla="*/ 6857999 h 6857999"/>
              <a:gd name="connsiteX4" fmla="*/ 955231 w 6239465"/>
              <a:gd name="connsiteY4" fmla="*/ 11151 h 6857999"/>
              <a:gd name="connsiteX0" fmla="*/ 629328 w 6239465"/>
              <a:gd name="connsiteY0" fmla="*/ 0 h 6869150"/>
              <a:gd name="connsiteX1" fmla="*/ 6239465 w 6239465"/>
              <a:gd name="connsiteY1" fmla="*/ 11151 h 6869150"/>
              <a:gd name="connsiteX2" fmla="*/ 4241989 w 6239465"/>
              <a:gd name="connsiteY2" fmla="*/ 6869150 h 6869150"/>
              <a:gd name="connsiteX3" fmla="*/ 0 w 6239465"/>
              <a:gd name="connsiteY3" fmla="*/ 6869150 h 6869150"/>
              <a:gd name="connsiteX4" fmla="*/ 629328 w 6239465"/>
              <a:gd name="connsiteY4" fmla="*/ 0 h 6869150"/>
              <a:gd name="connsiteX0" fmla="*/ 44951 w 5655088"/>
              <a:gd name="connsiteY0" fmla="*/ 0 h 6869150"/>
              <a:gd name="connsiteX1" fmla="*/ 5655088 w 5655088"/>
              <a:gd name="connsiteY1" fmla="*/ 11151 h 6869150"/>
              <a:gd name="connsiteX2" fmla="*/ 3657612 w 5655088"/>
              <a:gd name="connsiteY2" fmla="*/ 6869150 h 6869150"/>
              <a:gd name="connsiteX3" fmla="*/ 0 w 5655088"/>
              <a:gd name="connsiteY3" fmla="*/ 6857999 h 6869150"/>
              <a:gd name="connsiteX4" fmla="*/ 44951 w 5655088"/>
              <a:gd name="connsiteY4" fmla="*/ 0 h 6869150"/>
              <a:gd name="connsiteX0" fmla="*/ 11238 w 5621375"/>
              <a:gd name="connsiteY0" fmla="*/ 0 h 6869150"/>
              <a:gd name="connsiteX1" fmla="*/ 5621375 w 5621375"/>
              <a:gd name="connsiteY1" fmla="*/ 11151 h 6869150"/>
              <a:gd name="connsiteX2" fmla="*/ 3623899 w 5621375"/>
              <a:gd name="connsiteY2" fmla="*/ 6869150 h 6869150"/>
              <a:gd name="connsiteX3" fmla="*/ 0 w 5621375"/>
              <a:gd name="connsiteY3" fmla="*/ 6846848 h 6869150"/>
              <a:gd name="connsiteX4" fmla="*/ 11238 w 5621375"/>
              <a:gd name="connsiteY4" fmla="*/ 0 h 6869150"/>
              <a:gd name="connsiteX0" fmla="*/ 11238 w 5621375"/>
              <a:gd name="connsiteY0" fmla="*/ 0 h 6880301"/>
              <a:gd name="connsiteX1" fmla="*/ 5621375 w 5621375"/>
              <a:gd name="connsiteY1" fmla="*/ 11151 h 6880301"/>
              <a:gd name="connsiteX2" fmla="*/ 3623899 w 5621375"/>
              <a:gd name="connsiteY2" fmla="*/ 6869150 h 6880301"/>
              <a:gd name="connsiteX3" fmla="*/ 0 w 5621375"/>
              <a:gd name="connsiteY3" fmla="*/ 6880301 h 6880301"/>
              <a:gd name="connsiteX4" fmla="*/ 11238 w 5621375"/>
              <a:gd name="connsiteY4" fmla="*/ 0 h 6880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1375" h="6880301">
                <a:moveTo>
                  <a:pt x="11238" y="0"/>
                </a:moveTo>
                <a:lnTo>
                  <a:pt x="5621375" y="11151"/>
                </a:lnTo>
                <a:lnTo>
                  <a:pt x="3623899" y="6869150"/>
                </a:lnTo>
                <a:lnTo>
                  <a:pt x="0" y="6880301"/>
                </a:lnTo>
                <a:lnTo>
                  <a:pt x="11238"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Text, logo&#10;&#10;Description automatically generated">
            <a:extLst>
              <a:ext uri="{FF2B5EF4-FFF2-40B4-BE49-F238E27FC236}">
                <a16:creationId xmlns:a16="http://schemas.microsoft.com/office/drawing/2014/main" id="{625307DA-BAB6-4AEB-8F90-FBEBFDE87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113" y="470621"/>
            <a:ext cx="4128575" cy="544788"/>
          </a:xfrm>
          <a:prstGeom prst="rect">
            <a:avLst/>
          </a:prstGeom>
        </p:spPr>
      </p:pic>
      <p:sp>
        <p:nvSpPr>
          <p:cNvPr id="13" name="Rectangle 12">
            <a:extLst>
              <a:ext uri="{FF2B5EF4-FFF2-40B4-BE49-F238E27FC236}">
                <a16:creationId xmlns:a16="http://schemas.microsoft.com/office/drawing/2014/main" id="{F9BA579C-626F-4304-9EEA-E9557C8D55A8}"/>
              </a:ext>
            </a:extLst>
          </p:cNvPr>
          <p:cNvSpPr/>
          <p:nvPr userDrawn="1"/>
        </p:nvSpPr>
        <p:spPr>
          <a:xfrm>
            <a:off x="2793077" y="3646374"/>
            <a:ext cx="6359236" cy="1417661"/>
          </a:xfrm>
          <a:prstGeom prst="rect">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ctrTitle"/>
          </p:nvPr>
        </p:nvSpPr>
        <p:spPr>
          <a:xfrm>
            <a:off x="2438401" y="3627004"/>
            <a:ext cx="6553200" cy="838200"/>
          </a:xfrm>
          <a:prstGeom prst="rect">
            <a:avLst/>
          </a:prstGeom>
        </p:spPr>
        <p:txBody>
          <a:bodyPr anchor="ctr"/>
          <a:lstStyle>
            <a:lvl1pPr algn="r">
              <a:lnSpc>
                <a:spcPct val="80000"/>
              </a:lnSpc>
              <a:defRPr sz="3200" b="1">
                <a:solidFill>
                  <a:schemeClr val="bg1"/>
                </a:solidFill>
                <a:effectLst/>
                <a:latin typeface="Calibri"/>
                <a:cs typeface="Calibri"/>
              </a:defRPr>
            </a:lvl1pPr>
          </a:lstStyle>
          <a:p>
            <a:r>
              <a:rPr lang="en-US" dirty="0"/>
              <a:t>Click to edit Master title style</a:t>
            </a:r>
          </a:p>
        </p:txBody>
      </p:sp>
      <p:sp>
        <p:nvSpPr>
          <p:cNvPr id="15" name="Subtitle 2"/>
          <p:cNvSpPr>
            <a:spLocks noGrp="1"/>
          </p:cNvSpPr>
          <p:nvPr>
            <p:ph type="subTitle" idx="1"/>
          </p:nvPr>
        </p:nvSpPr>
        <p:spPr>
          <a:xfrm>
            <a:off x="5187351" y="4586427"/>
            <a:ext cx="3797537" cy="645239"/>
          </a:xfrm>
          <a:prstGeom prst="rect">
            <a:avLst/>
          </a:prstGeom>
        </p:spPr>
        <p:txBody>
          <a:bodyPr/>
          <a:lstStyle>
            <a:lvl1pPr marL="0" indent="0" algn="r">
              <a:buFont typeface="Arial" panose="020B0604020202020204" pitchFamily="34" charset="0"/>
              <a:buNone/>
              <a:defRPr b="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8461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336207" y="-922638"/>
            <a:ext cx="8743950" cy="808073"/>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endParaRPr lang="en-US" dirty="0"/>
          </a:p>
        </p:txBody>
      </p:sp>
      <p:sp>
        <p:nvSpPr>
          <p:cNvPr id="5" name="Content Placeholder 4"/>
          <p:cNvSpPr>
            <a:spLocks noGrp="1"/>
          </p:cNvSpPr>
          <p:nvPr>
            <p:ph sz="quarter" idx="11" hasCustomPrompt="1"/>
          </p:nvPr>
        </p:nvSpPr>
        <p:spPr>
          <a:xfrm>
            <a:off x="266700" y="1009650"/>
            <a:ext cx="8648700" cy="5181600"/>
          </a:xfrm>
        </p:spPr>
        <p:txBody>
          <a:bodyPr lIns="0" tIns="0" rIns="0"/>
          <a:lstStyle>
            <a:lvl1pPr marL="233363" indent="-233363">
              <a:lnSpc>
                <a:spcPct val="100000"/>
              </a:lnSpc>
              <a:spcBef>
                <a:spcPts val="600"/>
              </a:spcBef>
              <a:spcAft>
                <a:spcPts val="300"/>
              </a:spcAft>
              <a:defRPr/>
            </a:lvl1pPr>
            <a:lvl2pPr marL="457200" indent="-223838">
              <a:lnSpc>
                <a:spcPct val="100000"/>
              </a:lnSpc>
              <a:spcBef>
                <a:spcPts val="0"/>
              </a:spcBef>
              <a:defRPr sz="1800"/>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75526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8CE399-6ACA-460E-A088-4B1751652518}"/>
              </a:ext>
            </a:extLst>
          </p:cNvPr>
          <p:cNvSpPr/>
          <p:nvPr userDrawn="1"/>
        </p:nvSpPr>
        <p:spPr>
          <a:xfrm>
            <a:off x="-3544" y="0"/>
            <a:ext cx="9147543" cy="6858000"/>
          </a:xfrm>
          <a:prstGeom prst="rect">
            <a:avLst/>
          </a:prstGeom>
          <a:solidFill>
            <a:srgbClr val="E7E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9">
            <a:extLst>
              <a:ext uri="{FF2B5EF4-FFF2-40B4-BE49-F238E27FC236}">
                <a16:creationId xmlns:a16="http://schemas.microsoft.com/office/drawing/2014/main" id="{2C759F61-39CB-4685-A479-AD151D3391DE}"/>
              </a:ext>
            </a:extLst>
          </p:cNvPr>
          <p:cNvSpPr/>
          <p:nvPr userDrawn="1"/>
        </p:nvSpPr>
        <p:spPr>
          <a:xfrm>
            <a:off x="-3543" y="0"/>
            <a:ext cx="6191279" cy="6857999"/>
          </a:xfrm>
          <a:custGeom>
            <a:avLst/>
            <a:gdLst>
              <a:gd name="connsiteX0" fmla="*/ 0 w 4241989"/>
              <a:gd name="connsiteY0" fmla="*/ 0 h 6857999"/>
              <a:gd name="connsiteX1" fmla="*/ 4241989 w 4241989"/>
              <a:gd name="connsiteY1" fmla="*/ 0 h 6857999"/>
              <a:gd name="connsiteX2" fmla="*/ 4241989 w 4241989"/>
              <a:gd name="connsiteY2" fmla="*/ 6857999 h 6857999"/>
              <a:gd name="connsiteX3" fmla="*/ 0 w 4241989"/>
              <a:gd name="connsiteY3" fmla="*/ 6857999 h 6857999"/>
              <a:gd name="connsiteX4" fmla="*/ 0 w 4241989"/>
              <a:gd name="connsiteY4" fmla="*/ 0 h 6857999"/>
              <a:gd name="connsiteX0" fmla="*/ 0 w 6239465"/>
              <a:gd name="connsiteY0" fmla="*/ 0 h 6857999"/>
              <a:gd name="connsiteX1" fmla="*/ 6239465 w 6239465"/>
              <a:gd name="connsiteY1" fmla="*/ 8877 h 6857999"/>
              <a:gd name="connsiteX2" fmla="*/ 4241989 w 6239465"/>
              <a:gd name="connsiteY2" fmla="*/ 6857999 h 6857999"/>
              <a:gd name="connsiteX3" fmla="*/ 0 w 6239465"/>
              <a:gd name="connsiteY3" fmla="*/ 6857999 h 6857999"/>
              <a:gd name="connsiteX4" fmla="*/ 0 w 6239465"/>
              <a:gd name="connsiteY4" fmla="*/ 0 h 6857999"/>
              <a:gd name="connsiteX0" fmla="*/ 0 w 6239465"/>
              <a:gd name="connsiteY0" fmla="*/ 0 h 6857999"/>
              <a:gd name="connsiteX1" fmla="*/ 6239465 w 6239465"/>
              <a:gd name="connsiteY1" fmla="*/ 8877 h 6857999"/>
              <a:gd name="connsiteX2" fmla="*/ 4241989 w 6239465"/>
              <a:gd name="connsiteY2" fmla="*/ 6857999 h 6857999"/>
              <a:gd name="connsiteX3" fmla="*/ 0 w 6239465"/>
              <a:gd name="connsiteY3" fmla="*/ 6857999 h 6857999"/>
              <a:gd name="connsiteX4" fmla="*/ 0 w 6239465"/>
              <a:gd name="connsiteY4" fmla="*/ 0 h 6857999"/>
              <a:gd name="connsiteX0" fmla="*/ 0 w 6239465"/>
              <a:gd name="connsiteY0" fmla="*/ 0 h 6857999"/>
              <a:gd name="connsiteX1" fmla="*/ 6239465 w 6239465"/>
              <a:gd name="connsiteY1" fmla="*/ 0 h 6857999"/>
              <a:gd name="connsiteX2" fmla="*/ 4241989 w 6239465"/>
              <a:gd name="connsiteY2" fmla="*/ 6857999 h 6857999"/>
              <a:gd name="connsiteX3" fmla="*/ 0 w 6239465"/>
              <a:gd name="connsiteY3" fmla="*/ 6857999 h 6857999"/>
              <a:gd name="connsiteX4" fmla="*/ 0 w 6239465"/>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465" h="6857999">
                <a:moveTo>
                  <a:pt x="0" y="0"/>
                </a:moveTo>
                <a:lnTo>
                  <a:pt x="6239465" y="0"/>
                </a:lnTo>
                <a:lnTo>
                  <a:pt x="4241989" y="6857999"/>
                </a:lnTo>
                <a:lnTo>
                  <a:pt x="0" y="6857999"/>
                </a:lnTo>
                <a:lnTo>
                  <a:pt x="0" y="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51CC08-187B-4A9C-A034-FF30E7643BD1}"/>
              </a:ext>
            </a:extLst>
          </p:cNvPr>
          <p:cNvSpPr/>
          <p:nvPr userDrawn="1"/>
        </p:nvSpPr>
        <p:spPr>
          <a:xfrm>
            <a:off x="0" y="6579441"/>
            <a:ext cx="9144000" cy="278559"/>
          </a:xfrm>
          <a:prstGeom prst="rect">
            <a:avLst/>
          </a:prstGeom>
          <a:solidFill>
            <a:srgbClr val="BDBE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979342E-AC48-4E94-B74D-0A13C7233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0470" y="6580812"/>
            <a:ext cx="473529" cy="277188"/>
          </a:xfrm>
          <a:prstGeom prst="rect">
            <a:avLst/>
          </a:prstGeom>
        </p:spPr>
      </p:pic>
      <p:sp>
        <p:nvSpPr>
          <p:cNvPr id="10" name="TextBox 12"/>
          <p:cNvSpPr txBox="1">
            <a:spLocks noChangeArrowheads="1"/>
          </p:cNvSpPr>
          <p:nvPr userDrawn="1"/>
        </p:nvSpPr>
        <p:spPr bwMode="auto">
          <a:xfrm>
            <a:off x="152400" y="6613287"/>
            <a:ext cx="46751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l" defTabSz="457200" eaLnBrk="1" fontAlgn="base" hangingPunct="1">
              <a:spcBef>
                <a:spcPct val="0"/>
              </a:spcBef>
              <a:spcAft>
                <a:spcPct val="0"/>
              </a:spcAft>
              <a:defRPr/>
            </a:pPr>
            <a:r>
              <a:rPr lang="en-US" altLang="en-US" sz="700" dirty="0">
                <a:solidFill>
                  <a:prstClr val="black">
                    <a:lumMod val="65000"/>
                    <a:lumOff val="35000"/>
                  </a:prstClr>
                </a:solidFill>
                <a:latin typeface="Calibri" pitchFamily="34" charset="0"/>
              </a:rPr>
              <a:t>© 2024 Arch Mortgage Insurance Company. All Rights Reserved. </a:t>
            </a:r>
            <a:endParaRPr lang="en-US" altLang="en-US" sz="700" b="1" dirty="0">
              <a:solidFill>
                <a:prstClr val="black">
                  <a:lumMod val="65000"/>
                  <a:lumOff val="35000"/>
                </a:prstClr>
              </a:solidFill>
              <a:latin typeface="Calibri" pitchFamily="34" charset="0"/>
            </a:endParaRPr>
          </a:p>
        </p:txBody>
      </p:sp>
      <p:sp>
        <p:nvSpPr>
          <p:cNvPr id="11" name="Rectangle 10">
            <a:extLst>
              <a:ext uri="{FF2B5EF4-FFF2-40B4-BE49-F238E27FC236}">
                <a16:creationId xmlns:a16="http://schemas.microsoft.com/office/drawing/2014/main" id="{BEDAD022-391D-4296-BA1B-A1301AE6DD5C}"/>
              </a:ext>
            </a:extLst>
          </p:cNvPr>
          <p:cNvSpPr/>
          <p:nvPr userDrawn="1"/>
        </p:nvSpPr>
        <p:spPr>
          <a:xfrm>
            <a:off x="2362200" y="3048000"/>
            <a:ext cx="6781800" cy="904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C7624DA-3D0A-46B5-A0B0-3188CF61BDCA}"/>
              </a:ext>
            </a:extLst>
          </p:cNvPr>
          <p:cNvSpPr>
            <a:spLocks noGrp="1"/>
          </p:cNvSpPr>
          <p:nvPr>
            <p:ph type="ctrTitle"/>
          </p:nvPr>
        </p:nvSpPr>
        <p:spPr>
          <a:xfrm>
            <a:off x="2438401" y="3074674"/>
            <a:ext cx="6553200" cy="838200"/>
          </a:xfrm>
          <a:prstGeom prst="rect">
            <a:avLst/>
          </a:prstGeom>
        </p:spPr>
        <p:txBody>
          <a:bodyPr anchor="ctr"/>
          <a:lstStyle>
            <a:lvl1pPr algn="r">
              <a:lnSpc>
                <a:spcPct val="80000"/>
              </a:lnSpc>
              <a:defRPr sz="3200" b="1">
                <a:solidFill>
                  <a:schemeClr val="bg1"/>
                </a:solidFill>
                <a:effectLst/>
                <a:latin typeface="Calibri"/>
                <a:cs typeface="Calibri"/>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14664EF2-9E63-4B05-8C84-E0F620322E54}"/>
              </a:ext>
            </a:extLst>
          </p:cNvPr>
          <p:cNvSpPr>
            <a:spLocks noGrp="1"/>
          </p:cNvSpPr>
          <p:nvPr>
            <p:ph type="subTitle" idx="1"/>
          </p:nvPr>
        </p:nvSpPr>
        <p:spPr>
          <a:xfrm>
            <a:off x="5187351" y="4038600"/>
            <a:ext cx="3797537" cy="2534727"/>
          </a:xfrm>
          <a:prstGeom prst="rect">
            <a:avLst/>
          </a:prstGeom>
        </p:spPr>
        <p:txBody>
          <a:bodyPr/>
          <a:lstStyle>
            <a:lvl1pPr marL="0" indent="0" algn="r">
              <a:buFont typeface="Arial" panose="020B0604020202020204" pitchFamily="34" charset="0"/>
              <a:buNone/>
              <a:defRPr b="0" i="1">
                <a:solidFill>
                  <a:srgbClr val="333F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Slide Number Placeholder 5">
            <a:extLst>
              <a:ext uri="{FF2B5EF4-FFF2-40B4-BE49-F238E27FC236}">
                <a16:creationId xmlns:a16="http://schemas.microsoft.com/office/drawing/2014/main" id="{91C32514-E674-4535-80D9-E80D7C1C51C0}"/>
              </a:ext>
            </a:extLst>
          </p:cNvPr>
          <p:cNvSpPr txBox="1">
            <a:spLocks/>
          </p:cNvSpPr>
          <p:nvPr userDrawn="1"/>
        </p:nvSpPr>
        <p:spPr>
          <a:xfrm>
            <a:off x="8752000" y="6568959"/>
            <a:ext cx="388188" cy="243037"/>
          </a:xfrm>
          <a:prstGeom prst="rect">
            <a:avLst/>
          </a:prstGeom>
        </p:spPr>
        <p:txBody>
          <a:bodyPr/>
          <a:lstStyle>
            <a:defPPr>
              <a:defRPr lang="en-US"/>
            </a:defPPr>
            <a:lvl1pPr marL="0" algn="ctr"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DC4421-F065-4EA6-BEB0-9A030C806B36}" type="slidenum">
              <a:rPr lang="en-US" smtClean="0"/>
              <a:pPr algn="r"/>
              <a:t>‹#›</a:t>
            </a:fld>
            <a:endParaRPr lang="en-US" dirty="0"/>
          </a:p>
        </p:txBody>
      </p:sp>
      <p:pic>
        <p:nvPicPr>
          <p:cNvPr id="15" name="Picture 14">
            <a:extLst>
              <a:ext uri="{FF2B5EF4-FFF2-40B4-BE49-F238E27FC236}">
                <a16:creationId xmlns:a16="http://schemas.microsoft.com/office/drawing/2014/main" id="{C12F0F51-C713-42F7-A53F-B22BBF34C4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1122" y="583916"/>
            <a:ext cx="2123266" cy="521208"/>
          </a:xfrm>
          <a:prstGeom prst="rect">
            <a:avLst/>
          </a:prstGeom>
        </p:spPr>
      </p:pic>
    </p:spTree>
    <p:extLst>
      <p:ext uri="{BB962C8B-B14F-4D97-AF65-F5344CB8AC3E}">
        <p14:creationId xmlns:p14="http://schemas.microsoft.com/office/powerpoint/2010/main" val="284119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1"/>
          </p:nvPr>
        </p:nvSpPr>
        <p:spPr>
          <a:xfrm>
            <a:off x="266699" y="981075"/>
            <a:ext cx="8658225" cy="5410200"/>
          </a:xfrm>
        </p:spPr>
        <p:txBody>
          <a:bodyPr lIns="0" tIns="0" rIns="0" bIns="0"/>
          <a:lstStyle>
            <a:lvl1pPr marL="228600" indent="-228600">
              <a:spcBef>
                <a:spcPts val="600"/>
              </a:spcBef>
              <a:spcAft>
                <a:spcPts val="600"/>
              </a:spcAft>
              <a:defRPr/>
            </a:lvl1pPr>
            <a:lvl2pPr marL="457200" indent="-2286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83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66700" y="981074"/>
            <a:ext cx="4219575" cy="5324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2"/>
          </p:nvPr>
        </p:nvSpPr>
        <p:spPr>
          <a:xfrm>
            <a:off x="4657725" y="981075"/>
            <a:ext cx="4210050" cy="5314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435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266700" y="981075"/>
            <a:ext cx="4829175" cy="535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5305425" y="981075"/>
            <a:ext cx="3524250" cy="5324475"/>
          </a:xfrm>
        </p:spPr>
        <p:txBody>
          <a:bodyPr/>
          <a:lstStyle>
            <a:lvl1pPr marL="0" indent="0">
              <a:buFontTx/>
              <a:buNone/>
              <a:defRPr/>
            </a:lvl1pPr>
          </a:lstStyle>
          <a:p>
            <a:r>
              <a:rPr lang="en-US"/>
              <a:t>Click icon to add picture</a:t>
            </a:r>
            <a:endParaRPr lang="en-US" dirty="0"/>
          </a:p>
        </p:txBody>
      </p:sp>
    </p:spTree>
    <p:extLst>
      <p:ext uri="{BB962C8B-B14F-4D97-AF65-F5344CB8AC3E}">
        <p14:creationId xmlns:p14="http://schemas.microsoft.com/office/powerpoint/2010/main" val="221884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328522" y="1219200"/>
            <a:ext cx="8486955" cy="49745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8"/>
          <p:cNvSpPr>
            <a:spLocks noGrp="1"/>
          </p:cNvSpPr>
          <p:nvPr>
            <p:ph type="body" sz="quarter" idx="12"/>
          </p:nvPr>
        </p:nvSpPr>
        <p:spPr>
          <a:xfrm>
            <a:off x="328523" y="965985"/>
            <a:ext cx="8486955" cy="328613"/>
          </a:xfrm>
          <a:prstGeom prst="rect">
            <a:avLst/>
          </a:prstGeom>
          <a:solidFill>
            <a:schemeClr val="accent2"/>
          </a:solidFill>
        </p:spPr>
        <p:txBody>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7" name="Chart Placeholder 3"/>
          <p:cNvSpPr>
            <a:spLocks noGrp="1"/>
          </p:cNvSpPr>
          <p:nvPr>
            <p:ph type="chart" sz="quarter" idx="11"/>
          </p:nvPr>
        </p:nvSpPr>
        <p:spPr>
          <a:xfrm>
            <a:off x="1485899" y="1905000"/>
            <a:ext cx="6172200" cy="3886200"/>
          </a:xfrm>
          <a:prstGeom prst="rect">
            <a:avLst/>
          </a:prstGeom>
        </p:spPr>
        <p:txBody>
          <a:bodyPr/>
          <a:lstStyle/>
          <a:p>
            <a:r>
              <a:rPr lang="en-US"/>
              <a:t>Click icon to add chart</a:t>
            </a:r>
          </a:p>
        </p:txBody>
      </p:sp>
    </p:spTree>
    <p:extLst>
      <p:ext uri="{BB962C8B-B14F-4D97-AF65-F5344CB8AC3E}">
        <p14:creationId xmlns:p14="http://schemas.microsoft.com/office/powerpoint/2010/main" val="316111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harts only">
    <p:spTree>
      <p:nvGrpSpPr>
        <p:cNvPr id="1" name=""/>
        <p:cNvGrpSpPr/>
        <p:nvPr/>
      </p:nvGrpSpPr>
      <p:grpSpPr>
        <a:xfrm>
          <a:off x="0" y="0"/>
          <a:ext cx="0" cy="0"/>
          <a:chOff x="0" y="0"/>
          <a:chExt cx="0" cy="0"/>
        </a:xfrm>
      </p:grpSpPr>
      <p:sp>
        <p:nvSpPr>
          <p:cNvPr id="9" name="Rectangle 8"/>
          <p:cNvSpPr/>
          <p:nvPr userDrawn="1"/>
        </p:nvSpPr>
        <p:spPr>
          <a:xfrm>
            <a:off x="328523" y="1212850"/>
            <a:ext cx="4205377" cy="49809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4610101" y="1212850"/>
            <a:ext cx="4205377" cy="49809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Chart Placeholder 3"/>
          <p:cNvSpPr>
            <a:spLocks noGrp="1"/>
          </p:cNvSpPr>
          <p:nvPr>
            <p:ph type="chart" sz="quarter" idx="10"/>
          </p:nvPr>
        </p:nvSpPr>
        <p:spPr>
          <a:xfrm>
            <a:off x="564311" y="1905000"/>
            <a:ext cx="3733800" cy="3886200"/>
          </a:xfrm>
          <a:prstGeom prst="rect">
            <a:avLst/>
          </a:prstGeom>
        </p:spPr>
        <p:txBody>
          <a:bodyPr/>
          <a:lstStyle/>
          <a:p>
            <a:r>
              <a:rPr lang="en-US"/>
              <a:t>Click icon to add chart</a:t>
            </a:r>
          </a:p>
        </p:txBody>
      </p:sp>
      <p:sp>
        <p:nvSpPr>
          <p:cNvPr id="12" name="Text Placeholder 8"/>
          <p:cNvSpPr>
            <a:spLocks noGrp="1"/>
          </p:cNvSpPr>
          <p:nvPr>
            <p:ph type="body" sz="quarter" idx="11"/>
          </p:nvPr>
        </p:nvSpPr>
        <p:spPr>
          <a:xfrm>
            <a:off x="328613" y="965985"/>
            <a:ext cx="4205287" cy="328613"/>
          </a:xfrm>
          <a:prstGeom prst="rect">
            <a:avLst/>
          </a:prstGeom>
          <a:solidFill>
            <a:schemeClr val="tx2"/>
          </a:solidFill>
        </p:spPr>
        <p:txBody>
          <a:bodyPr/>
          <a:lstStyle>
            <a:lvl1pPr marL="0" indent="0" algn="ctr">
              <a:buNone/>
              <a:defRPr sz="1600" b="1">
                <a:solidFill>
                  <a:schemeClr val="bg1"/>
                </a:solidFill>
              </a:defRPr>
            </a:lvl1pPr>
          </a:lstStyle>
          <a:p>
            <a:pPr lvl="0"/>
            <a:r>
              <a:rPr lang="en-US"/>
              <a:t>Click to edit Master text styles</a:t>
            </a:r>
          </a:p>
        </p:txBody>
      </p:sp>
      <p:sp>
        <p:nvSpPr>
          <p:cNvPr id="14" name="Chart Placeholder 3"/>
          <p:cNvSpPr>
            <a:spLocks noGrp="1"/>
          </p:cNvSpPr>
          <p:nvPr userDrawn="1">
            <p:ph type="chart" sz="quarter" idx="12"/>
          </p:nvPr>
        </p:nvSpPr>
        <p:spPr>
          <a:xfrm>
            <a:off x="4845889" y="1905000"/>
            <a:ext cx="3733800" cy="3886200"/>
          </a:xfrm>
          <a:prstGeom prst="rect">
            <a:avLst/>
          </a:prstGeom>
        </p:spPr>
        <p:txBody>
          <a:bodyPr/>
          <a:lstStyle/>
          <a:p>
            <a:r>
              <a:rPr lang="en-US"/>
              <a:t>Click icon to add chart</a:t>
            </a:r>
          </a:p>
        </p:txBody>
      </p:sp>
      <p:sp>
        <p:nvSpPr>
          <p:cNvPr id="15" name="Text Placeholder 8"/>
          <p:cNvSpPr>
            <a:spLocks noGrp="1"/>
          </p:cNvSpPr>
          <p:nvPr userDrawn="1">
            <p:ph type="body" sz="quarter" idx="13"/>
          </p:nvPr>
        </p:nvSpPr>
        <p:spPr>
          <a:xfrm>
            <a:off x="4610191" y="965985"/>
            <a:ext cx="4205287" cy="328613"/>
          </a:xfrm>
          <a:prstGeom prst="rect">
            <a:avLst/>
          </a:prstGeom>
          <a:solidFill>
            <a:schemeClr val="tx2"/>
          </a:solidFill>
        </p:spPr>
        <p:txBody>
          <a:bodyPr/>
          <a:lstStyle>
            <a:lvl1pPr marL="0" indent="0" algn="ctr">
              <a:buNone/>
              <a:defRPr sz="16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98940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ACAC5B-D0A5-4EB0-B549-AF6883B16A2A}"/>
              </a:ext>
            </a:extLst>
          </p:cNvPr>
          <p:cNvSpPr/>
          <p:nvPr userDrawn="1"/>
        </p:nvSpPr>
        <p:spPr>
          <a:xfrm>
            <a:off x="4610101" y="1212850"/>
            <a:ext cx="4205377" cy="49809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0" name="Chart Placeholder 3"/>
          <p:cNvSpPr>
            <a:spLocks noGrp="1"/>
          </p:cNvSpPr>
          <p:nvPr>
            <p:ph type="chart" sz="quarter" idx="12"/>
          </p:nvPr>
        </p:nvSpPr>
        <p:spPr>
          <a:xfrm>
            <a:off x="4845889" y="1905000"/>
            <a:ext cx="3733800" cy="3886200"/>
          </a:xfrm>
          <a:prstGeom prst="rect">
            <a:avLst/>
          </a:prstGeom>
        </p:spPr>
        <p:txBody>
          <a:bodyPr/>
          <a:lstStyle/>
          <a:p>
            <a:r>
              <a:rPr lang="en-US"/>
              <a:t>Click icon to add chart</a:t>
            </a:r>
          </a:p>
        </p:txBody>
      </p:sp>
      <p:sp>
        <p:nvSpPr>
          <p:cNvPr id="11" name="Text Placeholder 8"/>
          <p:cNvSpPr>
            <a:spLocks noGrp="1"/>
          </p:cNvSpPr>
          <p:nvPr>
            <p:ph type="body" sz="quarter" idx="13"/>
          </p:nvPr>
        </p:nvSpPr>
        <p:spPr>
          <a:xfrm>
            <a:off x="4610191" y="965985"/>
            <a:ext cx="4205287" cy="328613"/>
          </a:xfrm>
          <a:prstGeom prst="rect">
            <a:avLst/>
          </a:prstGeom>
          <a:solidFill>
            <a:schemeClr val="accent4"/>
          </a:solidFill>
        </p:spPr>
        <p:txBody>
          <a:bodyPr/>
          <a:lstStyle>
            <a:lvl1pPr marL="0" indent="0" algn="ctr">
              <a:buNone/>
              <a:defRPr sz="1600" b="1">
                <a:solidFill>
                  <a:schemeClr val="bg1"/>
                </a:solidFill>
              </a:defRPr>
            </a:lvl1pPr>
          </a:lstStyle>
          <a:p>
            <a:pPr lvl="0"/>
            <a:r>
              <a:rPr lang="en-US"/>
              <a:t>Click to edit Master text styles</a:t>
            </a:r>
          </a:p>
        </p:txBody>
      </p:sp>
      <p:sp>
        <p:nvSpPr>
          <p:cNvPr id="12" name="Text Placeholder 2"/>
          <p:cNvSpPr>
            <a:spLocks noGrp="1"/>
          </p:cNvSpPr>
          <p:nvPr>
            <p:ph idx="1"/>
          </p:nvPr>
        </p:nvSpPr>
        <p:spPr bwMode="auto">
          <a:xfrm>
            <a:off x="361950" y="948906"/>
            <a:ext cx="3962400" cy="535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nSpc>
                <a:spcPct val="100000"/>
              </a:lnSpc>
              <a:spcBef>
                <a:spcPts val="600"/>
              </a:spcBef>
              <a:buClr>
                <a:schemeClr val="accent2"/>
              </a:buClr>
              <a:buFont typeface="Wingdings" panose="05000000000000000000" pitchFamily="2" charset="2"/>
              <a:buChar char="§"/>
              <a:defRPr/>
            </a:lvl1pPr>
            <a:lvl2pPr marL="685800" indent="-342900">
              <a:lnSpc>
                <a:spcPct val="100000"/>
              </a:lnSpc>
              <a:spcBef>
                <a:spcPts val="600"/>
              </a:spcBef>
              <a:buClr>
                <a:schemeClr val="accent2"/>
              </a:buClr>
              <a:defRPr sz="1800"/>
            </a:lvl2pPr>
            <a:lvl3pPr marL="1028700" indent="-285750">
              <a:lnSpc>
                <a:spcPct val="100000"/>
              </a:lnSpc>
              <a:spcBef>
                <a:spcPts val="600"/>
              </a:spcBef>
              <a:tabLst>
                <a:tab pos="1143000" algn="l"/>
              </a:tabLst>
              <a:defRPr sz="1400"/>
            </a:lvl3pPr>
            <a:lvl4pPr marL="1200150" indent="-171450">
              <a:lnSpc>
                <a:spcPct val="100000"/>
              </a:lnSpc>
              <a:spcBef>
                <a:spcPts val="600"/>
              </a:spcBef>
              <a:buFont typeface="Wingdings" panose="05000000000000000000" pitchFamily="2" charset="2"/>
              <a:buChar char="§"/>
              <a:defRPr/>
            </a:lvl4pPr>
            <a:lvl5pPr marL="0" indent="0">
              <a:buNone/>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2910557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 SLID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152400" y="77638"/>
            <a:ext cx="8229600" cy="544871"/>
          </a:xfrm>
          <a:prstGeom prst="rect">
            <a:avLst/>
          </a:prstGeom>
        </p:spPr>
        <p:txBody>
          <a:bodyPr>
            <a:normAutofit/>
          </a:bodyPr>
          <a:lstStyle>
            <a:lvl1pPr algn="l">
              <a:defRPr sz="2800" b="1">
                <a:solidFill>
                  <a:schemeClr val="bg1"/>
                </a:solidFill>
                <a:latin typeface="+mn-lt"/>
              </a:defRPr>
            </a:lvl1pPr>
          </a:lstStyle>
          <a:p>
            <a:r>
              <a:rPr lang="en-US" dirty="0"/>
              <a:t>Arch Color Palette for Microsoft</a:t>
            </a:r>
          </a:p>
        </p:txBody>
      </p:sp>
      <p:grpSp>
        <p:nvGrpSpPr>
          <p:cNvPr id="15" name="Group 14">
            <a:extLst>
              <a:ext uri="{FF2B5EF4-FFF2-40B4-BE49-F238E27FC236}">
                <a16:creationId xmlns:a16="http://schemas.microsoft.com/office/drawing/2014/main" id="{61BB89EF-6FE5-49FF-943D-C0D26F14FF9B}"/>
              </a:ext>
            </a:extLst>
          </p:cNvPr>
          <p:cNvGrpSpPr/>
          <p:nvPr userDrawn="1"/>
        </p:nvGrpSpPr>
        <p:grpSpPr>
          <a:xfrm>
            <a:off x="533400" y="1485900"/>
            <a:ext cx="8077200" cy="3886200"/>
            <a:chOff x="352425" y="1466850"/>
            <a:chExt cx="8077200" cy="3886200"/>
          </a:xfrm>
        </p:grpSpPr>
        <p:sp>
          <p:nvSpPr>
            <p:cNvPr id="16" name="Rectangle 15">
              <a:extLst>
                <a:ext uri="{FF2B5EF4-FFF2-40B4-BE49-F238E27FC236}">
                  <a16:creationId xmlns:a16="http://schemas.microsoft.com/office/drawing/2014/main" id="{BB90DE11-C2F7-4F16-AB71-C2343E4FB3F5}"/>
                </a:ext>
              </a:extLst>
            </p:cNvPr>
            <p:cNvSpPr/>
            <p:nvPr userDrawn="1"/>
          </p:nvSpPr>
          <p:spPr>
            <a:xfrm>
              <a:off x="352425" y="1466850"/>
              <a:ext cx="1752600" cy="1143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Dark Blue</a:t>
              </a:r>
            </a:p>
            <a:p>
              <a:pPr algn="l"/>
              <a:r>
                <a:rPr lang="en-US" sz="1400" dirty="0"/>
                <a:t>RGB   0   87   184</a:t>
              </a:r>
            </a:p>
          </p:txBody>
        </p:sp>
        <p:sp>
          <p:nvSpPr>
            <p:cNvPr id="17" name="Rectangle 16">
              <a:extLst>
                <a:ext uri="{FF2B5EF4-FFF2-40B4-BE49-F238E27FC236}">
                  <a16:creationId xmlns:a16="http://schemas.microsoft.com/office/drawing/2014/main" id="{B19C9E1D-0033-4657-B8AD-34447C10EE03}"/>
                </a:ext>
              </a:extLst>
            </p:cNvPr>
            <p:cNvSpPr/>
            <p:nvPr userDrawn="1"/>
          </p:nvSpPr>
          <p:spPr>
            <a:xfrm>
              <a:off x="352425" y="4210050"/>
              <a:ext cx="17526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Dark Teal</a:t>
              </a:r>
            </a:p>
            <a:p>
              <a:pPr algn="l"/>
              <a:r>
                <a:rPr lang="en-US" sz="1400" dirty="0"/>
                <a:t>RGB   0  156  166</a:t>
              </a:r>
            </a:p>
          </p:txBody>
        </p:sp>
        <p:sp>
          <p:nvSpPr>
            <p:cNvPr id="18" name="Rectangle 17">
              <a:extLst>
                <a:ext uri="{FF2B5EF4-FFF2-40B4-BE49-F238E27FC236}">
                  <a16:creationId xmlns:a16="http://schemas.microsoft.com/office/drawing/2014/main" id="{7531AC85-39E7-44C0-8A20-DF9464AC31B0}"/>
                </a:ext>
              </a:extLst>
            </p:cNvPr>
            <p:cNvSpPr/>
            <p:nvPr userDrawn="1"/>
          </p:nvSpPr>
          <p:spPr>
            <a:xfrm>
              <a:off x="6677025" y="2838450"/>
              <a:ext cx="1752600" cy="1143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Gold</a:t>
              </a:r>
            </a:p>
            <a:p>
              <a:pPr algn="l"/>
              <a:r>
                <a:rPr lang="en-US" sz="1400" dirty="0"/>
                <a:t>RGB   255  163  0</a:t>
              </a:r>
            </a:p>
          </p:txBody>
        </p:sp>
        <p:sp>
          <p:nvSpPr>
            <p:cNvPr id="19" name="Rectangle 18">
              <a:extLst>
                <a:ext uri="{FF2B5EF4-FFF2-40B4-BE49-F238E27FC236}">
                  <a16:creationId xmlns:a16="http://schemas.microsoft.com/office/drawing/2014/main" id="{CC58EE0C-09DC-4537-9604-97281F2EBD57}"/>
                </a:ext>
              </a:extLst>
            </p:cNvPr>
            <p:cNvSpPr/>
            <p:nvPr userDrawn="1"/>
          </p:nvSpPr>
          <p:spPr>
            <a:xfrm>
              <a:off x="2460625" y="1466850"/>
              <a:ext cx="1752600" cy="1143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Gray 80%</a:t>
              </a:r>
            </a:p>
            <a:p>
              <a:pPr algn="l"/>
              <a:r>
                <a:rPr lang="en-US" sz="1400" dirty="0"/>
                <a:t>RGB   89    89    89 </a:t>
              </a:r>
            </a:p>
          </p:txBody>
        </p:sp>
        <p:sp>
          <p:nvSpPr>
            <p:cNvPr id="20" name="Rectangle 19">
              <a:extLst>
                <a:ext uri="{FF2B5EF4-FFF2-40B4-BE49-F238E27FC236}">
                  <a16:creationId xmlns:a16="http://schemas.microsoft.com/office/drawing/2014/main" id="{E9F71550-153F-4215-B7E6-7DC29300F5DE}"/>
                </a:ext>
              </a:extLst>
            </p:cNvPr>
            <p:cNvSpPr/>
            <p:nvPr userDrawn="1"/>
          </p:nvSpPr>
          <p:spPr>
            <a:xfrm>
              <a:off x="352425" y="2838450"/>
              <a:ext cx="1752600" cy="1143000"/>
            </a:xfrm>
            <a:prstGeom prst="rect">
              <a:avLst/>
            </a:prstGeom>
            <a:solidFill>
              <a:srgbClr val="5BC2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Lt. Blue</a:t>
              </a:r>
            </a:p>
            <a:p>
              <a:pPr algn="l"/>
              <a:r>
                <a:rPr lang="en-US" sz="1400" dirty="0"/>
                <a:t>RGB   91  194  231</a:t>
              </a:r>
            </a:p>
          </p:txBody>
        </p:sp>
        <p:sp>
          <p:nvSpPr>
            <p:cNvPr id="21" name="Rectangle 20">
              <a:extLst>
                <a:ext uri="{FF2B5EF4-FFF2-40B4-BE49-F238E27FC236}">
                  <a16:creationId xmlns:a16="http://schemas.microsoft.com/office/drawing/2014/main" id="{CDB77D51-C0E3-41FF-9EFA-23093CC79D45}"/>
                </a:ext>
              </a:extLst>
            </p:cNvPr>
            <p:cNvSpPr/>
            <p:nvPr userDrawn="1"/>
          </p:nvSpPr>
          <p:spPr>
            <a:xfrm>
              <a:off x="2460625" y="2838450"/>
              <a:ext cx="1752600" cy="1143000"/>
            </a:xfrm>
            <a:prstGeom prst="rect">
              <a:avLst/>
            </a:prstGeom>
            <a:solidFill>
              <a:srgbClr val="99C2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Green</a:t>
              </a:r>
            </a:p>
            <a:p>
              <a:pPr algn="l"/>
              <a:r>
                <a:rPr lang="en-US" sz="1400" dirty="0"/>
                <a:t>RGB   153  194  33</a:t>
              </a:r>
            </a:p>
          </p:txBody>
        </p:sp>
        <p:sp>
          <p:nvSpPr>
            <p:cNvPr id="22" name="Rectangle 21">
              <a:extLst>
                <a:ext uri="{FF2B5EF4-FFF2-40B4-BE49-F238E27FC236}">
                  <a16:creationId xmlns:a16="http://schemas.microsoft.com/office/drawing/2014/main" id="{65338C86-9B6F-4C3F-9458-0B12FE2887A0}"/>
                </a:ext>
              </a:extLst>
            </p:cNvPr>
            <p:cNvSpPr/>
            <p:nvPr userDrawn="1"/>
          </p:nvSpPr>
          <p:spPr>
            <a:xfrm>
              <a:off x="2460625" y="4210050"/>
              <a:ext cx="1752600" cy="1143000"/>
            </a:xfrm>
            <a:prstGeom prst="rect">
              <a:avLst/>
            </a:prstGeom>
            <a:solidFill>
              <a:srgbClr val="FE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solidFill>
                    <a:schemeClr val="bg2">
                      <a:lumMod val="10000"/>
                    </a:schemeClr>
                  </a:solidFill>
                </a:rPr>
                <a:t>Yellow</a:t>
              </a:r>
            </a:p>
            <a:p>
              <a:pPr algn="l"/>
              <a:r>
                <a:rPr lang="en-US" sz="1400" dirty="0">
                  <a:solidFill>
                    <a:schemeClr val="bg2">
                      <a:lumMod val="10000"/>
                    </a:schemeClr>
                  </a:solidFill>
                </a:rPr>
                <a:t>RGB   254  219  0</a:t>
              </a:r>
            </a:p>
          </p:txBody>
        </p:sp>
        <p:sp>
          <p:nvSpPr>
            <p:cNvPr id="23" name="Rectangle 22">
              <a:extLst>
                <a:ext uri="{FF2B5EF4-FFF2-40B4-BE49-F238E27FC236}">
                  <a16:creationId xmlns:a16="http://schemas.microsoft.com/office/drawing/2014/main" id="{100DA9B2-AF18-4119-B9FD-A7D7131BBE81}"/>
                </a:ext>
              </a:extLst>
            </p:cNvPr>
            <p:cNvSpPr/>
            <p:nvPr userDrawn="1"/>
          </p:nvSpPr>
          <p:spPr>
            <a:xfrm>
              <a:off x="6677025" y="4210050"/>
              <a:ext cx="1752600" cy="1143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Dark Purple</a:t>
              </a:r>
            </a:p>
            <a:p>
              <a:pPr algn="l"/>
              <a:r>
                <a:rPr lang="en-US" sz="1400" dirty="0"/>
                <a:t>RGB   95  37  159</a:t>
              </a:r>
            </a:p>
          </p:txBody>
        </p:sp>
        <p:sp>
          <p:nvSpPr>
            <p:cNvPr id="24" name="Rectangle 23">
              <a:extLst>
                <a:ext uri="{FF2B5EF4-FFF2-40B4-BE49-F238E27FC236}">
                  <a16:creationId xmlns:a16="http://schemas.microsoft.com/office/drawing/2014/main" id="{43C9FC2E-AC43-4CFA-AA22-7D5FCEB9E25D}"/>
                </a:ext>
              </a:extLst>
            </p:cNvPr>
            <p:cNvSpPr/>
            <p:nvPr userDrawn="1"/>
          </p:nvSpPr>
          <p:spPr>
            <a:xfrm>
              <a:off x="4568825" y="4210050"/>
              <a:ext cx="1752600" cy="1143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Dark Red</a:t>
              </a:r>
            </a:p>
            <a:p>
              <a:pPr algn="l"/>
              <a:r>
                <a:rPr lang="en-US" sz="1400" dirty="0"/>
                <a:t>RGB   186</a:t>
              </a:r>
              <a:r>
                <a:rPr lang="en-US" sz="1400" baseline="0" dirty="0"/>
                <a:t>   </a:t>
              </a:r>
              <a:r>
                <a:rPr lang="en-US" sz="1400" dirty="0"/>
                <a:t>12</a:t>
              </a:r>
              <a:r>
                <a:rPr lang="en-US" sz="1400" baseline="0" dirty="0"/>
                <a:t>   </a:t>
              </a:r>
              <a:r>
                <a:rPr lang="en-US" sz="1400" dirty="0"/>
                <a:t>47</a:t>
              </a:r>
            </a:p>
          </p:txBody>
        </p:sp>
        <p:sp>
          <p:nvSpPr>
            <p:cNvPr id="25" name="Rectangle 24">
              <a:extLst>
                <a:ext uri="{FF2B5EF4-FFF2-40B4-BE49-F238E27FC236}">
                  <a16:creationId xmlns:a16="http://schemas.microsoft.com/office/drawing/2014/main" id="{0227E6CA-A360-4E53-B902-9DD873E07F8A}"/>
                </a:ext>
              </a:extLst>
            </p:cNvPr>
            <p:cNvSpPr/>
            <p:nvPr userDrawn="1"/>
          </p:nvSpPr>
          <p:spPr>
            <a:xfrm>
              <a:off x="4568825" y="2838450"/>
              <a:ext cx="1752600" cy="1143000"/>
            </a:xfrm>
            <a:prstGeom prst="rect">
              <a:avLst/>
            </a:prstGeom>
            <a:solidFill>
              <a:srgbClr val="DFD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Tan</a:t>
              </a:r>
            </a:p>
            <a:p>
              <a:pPr algn="l"/>
              <a:r>
                <a:rPr lang="en-US" sz="1400" dirty="0"/>
                <a:t>RGB   223  209  167</a:t>
              </a:r>
            </a:p>
          </p:txBody>
        </p:sp>
      </p:grpSp>
    </p:spTree>
    <p:extLst>
      <p:ext uri="{BB962C8B-B14F-4D97-AF65-F5344CB8AC3E}">
        <p14:creationId xmlns:p14="http://schemas.microsoft.com/office/powerpoint/2010/main" val="280814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321BBDA-9282-4E13-BAFA-8E9CBA215A0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70470" y="6580812"/>
            <a:ext cx="473529" cy="277188"/>
          </a:xfrm>
          <a:prstGeom prst="rect">
            <a:avLst/>
          </a:prstGeom>
        </p:spPr>
      </p:pic>
      <p:sp>
        <p:nvSpPr>
          <p:cNvPr id="2" name="Rectangle 1"/>
          <p:cNvSpPr/>
          <p:nvPr userDrawn="1"/>
        </p:nvSpPr>
        <p:spPr>
          <a:xfrm>
            <a:off x="0" y="0"/>
            <a:ext cx="9144000" cy="807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Placeholder 3"/>
          <p:cNvSpPr>
            <a:spLocks noGrp="1"/>
          </p:cNvSpPr>
          <p:nvPr>
            <p:ph type="title"/>
          </p:nvPr>
        </p:nvSpPr>
        <p:spPr>
          <a:xfrm>
            <a:off x="171450" y="1"/>
            <a:ext cx="8499020" cy="80730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5"/>
          <p:cNvSpPr>
            <a:spLocks noGrp="1"/>
          </p:cNvSpPr>
          <p:nvPr>
            <p:ph type="body" idx="1"/>
          </p:nvPr>
        </p:nvSpPr>
        <p:spPr>
          <a:xfrm>
            <a:off x="266700" y="971550"/>
            <a:ext cx="82296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txBox="1">
            <a:spLocks/>
          </p:cNvSpPr>
          <p:nvPr userDrawn="1"/>
        </p:nvSpPr>
        <p:spPr>
          <a:xfrm>
            <a:off x="8752000" y="6568959"/>
            <a:ext cx="388188" cy="243037"/>
          </a:xfrm>
          <a:prstGeom prst="rect">
            <a:avLst/>
          </a:prstGeom>
        </p:spPr>
        <p:txBody>
          <a:bodyPr/>
          <a:lstStyle>
            <a:defPPr>
              <a:defRPr lang="en-US"/>
            </a:defPPr>
            <a:lvl1pPr marL="0" algn="ctr"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DC4421-F065-4EA6-BEB0-9A030C806B36}" type="slidenum">
              <a:rPr lang="en-US" b="0" smtClean="0"/>
              <a:pPr algn="r"/>
              <a:t>‹#›</a:t>
            </a:fld>
            <a:endParaRPr lang="en-US" b="0" dirty="0"/>
          </a:p>
        </p:txBody>
      </p:sp>
      <p:sp>
        <p:nvSpPr>
          <p:cNvPr id="13" name="TextBox 12"/>
          <p:cNvSpPr txBox="1">
            <a:spLocks noChangeArrowheads="1"/>
          </p:cNvSpPr>
          <p:nvPr userDrawn="1"/>
        </p:nvSpPr>
        <p:spPr bwMode="auto">
          <a:xfrm>
            <a:off x="5867400" y="6621083"/>
            <a:ext cx="27778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defTabSz="457200" eaLnBrk="1" fontAlgn="base" hangingPunct="1">
              <a:spcBef>
                <a:spcPct val="0"/>
              </a:spcBef>
              <a:spcAft>
                <a:spcPct val="0"/>
              </a:spcAft>
              <a:defRPr/>
            </a:pPr>
            <a:r>
              <a:rPr lang="en-US" altLang="en-US" sz="700" dirty="0">
                <a:solidFill>
                  <a:prstClr val="black">
                    <a:lumMod val="65000"/>
                    <a:lumOff val="35000"/>
                  </a:prstClr>
                </a:solidFill>
                <a:latin typeface="Calibri" pitchFamily="34" charset="0"/>
              </a:rPr>
              <a:t>© 2024 Arch Mortgage Insurance Company. All Rights Reserved. </a:t>
            </a:r>
            <a:endParaRPr lang="en-US" altLang="en-US" sz="700" b="1" dirty="0">
              <a:solidFill>
                <a:prstClr val="black">
                  <a:lumMod val="65000"/>
                  <a:lumOff val="35000"/>
                </a:prstClr>
              </a:solidFill>
              <a:latin typeface="Calibri" pitchFamily="34" charset="0"/>
            </a:endParaRPr>
          </a:p>
        </p:txBody>
      </p:sp>
      <p:pic>
        <p:nvPicPr>
          <p:cNvPr id="9" name="Picture 8">
            <a:extLst>
              <a:ext uri="{FF2B5EF4-FFF2-40B4-BE49-F238E27FC236}">
                <a16:creationId xmlns:a16="http://schemas.microsoft.com/office/drawing/2014/main" id="{6472F456-FC08-49E4-88A0-081E0BB3FAA9}"/>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180961" y="6432939"/>
            <a:ext cx="2284413" cy="301441"/>
          </a:xfrm>
          <a:prstGeom prst="rect">
            <a:avLst/>
          </a:prstGeom>
        </p:spPr>
      </p:pic>
    </p:spTree>
    <p:extLst>
      <p:ext uri="{BB962C8B-B14F-4D97-AF65-F5344CB8AC3E}">
        <p14:creationId xmlns:p14="http://schemas.microsoft.com/office/powerpoint/2010/main" val="35662395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2" r:id="rId3"/>
    <p:sldLayoutId id="2147483673" r:id="rId4"/>
    <p:sldLayoutId id="2147483674" r:id="rId5"/>
    <p:sldLayoutId id="2147483675" r:id="rId6"/>
    <p:sldLayoutId id="2147483676" r:id="rId7"/>
    <p:sldLayoutId id="2147483677" r:id="rId8"/>
    <p:sldLayoutId id="2147483671" r:id="rId9"/>
    <p:sldLayoutId id="2147483678" r:id="rId10"/>
  </p:sldLayoutIdLst>
  <p:hf hdr="0" ftr="0" dt="0"/>
  <p:txStyles>
    <p:titleStyle>
      <a:lvl1pPr algn="l" defTabSz="457200" rtl="0" eaLnBrk="1" fontAlgn="base" hangingPunct="1">
        <a:spcBef>
          <a:spcPct val="0"/>
        </a:spcBef>
        <a:spcAft>
          <a:spcPct val="0"/>
        </a:spcAft>
        <a:defRPr sz="2800" b="1" kern="1200">
          <a:solidFill>
            <a:schemeClr val="bg1"/>
          </a:solidFill>
          <a:latin typeface="+mj-lt"/>
          <a:ea typeface="ヒラギノ角ゴ Pro W3" charset="0"/>
          <a:cs typeface="Arial"/>
        </a:defRPr>
      </a:lvl1pPr>
      <a:lvl2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2pPr>
      <a:lvl3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3pPr>
      <a:lvl4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4pPr>
      <a:lvl5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228600" indent="-228600" algn="l" defTabSz="457200" rtl="0" eaLnBrk="1" fontAlgn="base" hangingPunct="1">
        <a:lnSpc>
          <a:spcPct val="90000"/>
        </a:lnSpc>
        <a:spcBef>
          <a:spcPts val="600"/>
        </a:spcBef>
        <a:spcAft>
          <a:spcPts val="600"/>
        </a:spcAft>
        <a:buClr>
          <a:srgbClr val="AECC2E"/>
        </a:buClr>
        <a:buSzPct val="100000"/>
        <a:buFont typeface="Wingdings" panose="05000000000000000000" pitchFamily="2" charset="2"/>
        <a:buChar char="§"/>
        <a:defRPr sz="2000" b="0" kern="1200">
          <a:solidFill>
            <a:srgbClr val="595959"/>
          </a:solidFill>
          <a:latin typeface="Calibri"/>
          <a:ea typeface="ヒラギノ角ゴ Pro W3" charset="0"/>
          <a:cs typeface="Calibri"/>
        </a:defRPr>
      </a:lvl1pPr>
      <a:lvl2pPr marL="566738" indent="-233363" algn="l" defTabSz="457200" rtl="0" eaLnBrk="1" fontAlgn="base" hangingPunct="1">
        <a:lnSpc>
          <a:spcPct val="90000"/>
        </a:lnSpc>
        <a:spcBef>
          <a:spcPct val="20000"/>
        </a:spcBef>
        <a:spcAft>
          <a:spcPct val="0"/>
        </a:spcAft>
        <a:buClr>
          <a:srgbClr val="99C221"/>
        </a:buClr>
        <a:buSzPct val="110000"/>
        <a:buFont typeface="Wingdings" pitchFamily="2" charset="2"/>
        <a:buChar char="§"/>
        <a:defRPr sz="1800" kern="1200">
          <a:solidFill>
            <a:srgbClr val="595959"/>
          </a:solidFill>
          <a:latin typeface="Calibri"/>
          <a:ea typeface="ヒラギノ角ゴ Pro W3" charset="0"/>
          <a:cs typeface="Calibri"/>
        </a:defRPr>
      </a:lvl2pPr>
      <a:lvl3pPr marL="800100" indent="-173038" algn="l" defTabSz="457200" rtl="0" eaLnBrk="1" fontAlgn="base" hangingPunct="1">
        <a:lnSpc>
          <a:spcPct val="90000"/>
        </a:lnSpc>
        <a:spcBef>
          <a:spcPct val="20000"/>
        </a:spcBef>
        <a:spcAft>
          <a:spcPct val="0"/>
        </a:spcAft>
        <a:buClr>
          <a:srgbClr val="99C221"/>
        </a:buClr>
        <a:buSzPct val="105000"/>
        <a:buFont typeface="Calibri" panose="020F0502020204030204" pitchFamily="34" charset="0"/>
        <a:buChar char="̶"/>
        <a:defRPr sz="1600" kern="1200">
          <a:solidFill>
            <a:srgbClr val="595959"/>
          </a:solidFill>
          <a:latin typeface="Calibri"/>
          <a:ea typeface="ヒラギノ角ゴ Pro W3" charset="0"/>
          <a:cs typeface="Calibri"/>
        </a:defRPr>
      </a:lvl3pPr>
      <a:lvl4pPr marL="912813" indent="-112713" algn="l" defTabSz="457200" rtl="0" eaLnBrk="1" fontAlgn="base" hangingPunct="1">
        <a:lnSpc>
          <a:spcPct val="90000"/>
        </a:lnSpc>
        <a:spcBef>
          <a:spcPct val="20000"/>
        </a:spcBef>
        <a:spcAft>
          <a:spcPct val="0"/>
        </a:spcAft>
        <a:buClr>
          <a:srgbClr val="99C221"/>
        </a:buClr>
        <a:buSzPct val="100000"/>
        <a:buFont typeface="Wingdings" panose="05000000000000000000" pitchFamily="2" charset="2"/>
        <a:buChar char="§"/>
        <a:tabLst/>
        <a:defRPr sz="1200" kern="1200">
          <a:solidFill>
            <a:srgbClr val="595959"/>
          </a:solidFill>
          <a:latin typeface="Calibri"/>
          <a:ea typeface="ヒラギノ角ゴ Pro W3" charset="0"/>
          <a:cs typeface="Calibri"/>
        </a:defRPr>
      </a:lvl4pPr>
      <a:lvl5pPr marL="1085850" indent="-173038" algn="l" defTabSz="514350" rtl="0" eaLnBrk="1" fontAlgn="base" hangingPunct="1">
        <a:lnSpc>
          <a:spcPct val="90000"/>
        </a:lnSpc>
        <a:spcBef>
          <a:spcPct val="20000"/>
        </a:spcBef>
        <a:spcAft>
          <a:spcPct val="0"/>
        </a:spcAft>
        <a:buClr>
          <a:srgbClr val="AECC2E"/>
        </a:buClr>
        <a:buSzPct val="105000"/>
        <a:buFont typeface="Calibri" panose="020F0502020204030204" pitchFamily="34" charset="0"/>
        <a:buChar char="—"/>
        <a:defRPr sz="1000" kern="1200">
          <a:solidFill>
            <a:srgbClr val="595959"/>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3.xml"/><Relationship Id="rId7" Type="http://schemas.openxmlformats.org/officeDocument/2006/relationships/image" Target="../media/image1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slideLayout" Target="../slideLayouts/slideLayout3.xml"/><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F6C4BA-C9A2-4EAB-90D3-0BA9CCD7D187}"/>
              </a:ext>
            </a:extLst>
          </p:cNvPr>
          <p:cNvSpPr txBox="1">
            <a:spLocks/>
          </p:cNvSpPr>
          <p:nvPr/>
        </p:nvSpPr>
        <p:spPr>
          <a:xfrm>
            <a:off x="2989381" y="3968753"/>
            <a:ext cx="5938650" cy="838200"/>
          </a:xfrm>
          <a:prstGeom prst="rect">
            <a:avLst/>
          </a:prstGeom>
        </p:spPr>
        <p:txBody>
          <a:bodyPr vert="horz" lIns="91440" tIns="45720" rIns="91440" bIns="45720" rtlCol="0" anchor="ctr">
            <a:noAutofit/>
          </a:bodyPr>
          <a:lstStyle>
            <a:lvl1pPr algn="r" defTabSz="457200" rtl="0" eaLnBrk="1" fontAlgn="base" hangingPunct="1">
              <a:lnSpc>
                <a:spcPct val="80000"/>
              </a:lnSpc>
              <a:spcBef>
                <a:spcPct val="0"/>
              </a:spcBef>
              <a:spcAft>
                <a:spcPct val="0"/>
              </a:spcAft>
              <a:defRPr sz="3200" b="1" kern="1200">
                <a:solidFill>
                  <a:schemeClr val="bg1"/>
                </a:solidFill>
                <a:effectLst/>
                <a:latin typeface="Calibri"/>
                <a:ea typeface="ヒラギノ角ゴ Pro W3" charset="0"/>
                <a:cs typeface="Calibri"/>
              </a:defRPr>
            </a:lvl1pPr>
            <a:lvl2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2pPr>
            <a:lvl3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3pPr>
            <a:lvl4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4pPr>
            <a:lvl5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pPr algn="l">
              <a:lnSpc>
                <a:spcPts val="3000"/>
              </a:lnSpc>
              <a:spcBef>
                <a:spcPts val="0"/>
              </a:spcBef>
              <a:spcAft>
                <a:spcPts val="0"/>
              </a:spcAft>
            </a:pPr>
            <a:r>
              <a:rPr lang="en-US" sz="2900" dirty="0">
                <a:latin typeface="Calibri" panose="020F0502020204030204" pitchFamily="34" charset="0"/>
                <a:ea typeface="Calibri" panose="020F0502020204030204" pitchFamily="34" charset="0"/>
                <a:cs typeface="Times New Roman" panose="02020603050405020304" pitchFamily="18" charset="0"/>
              </a:rPr>
              <a:t>We Have Your Homebuyers’ Number </a:t>
            </a:r>
            <a:r>
              <a:rPr lang="en-US" sz="2900" dirty="0">
                <a:latin typeface="Calibri" panose="020F0502020204030204" pitchFamily="34" charset="0"/>
                <a:ea typeface="Calibri" panose="020F0502020204030204" pitchFamily="34" charset="0"/>
                <a:cs typeface="Calibri" panose="020F0502020204030204" pitchFamily="34" charset="0"/>
              </a:rPr>
              <a:t>—</a:t>
            </a:r>
            <a:r>
              <a:rPr lang="en-US" sz="2900" dirty="0">
                <a:latin typeface="Calibri" panose="020F0502020204030204" pitchFamily="34" charset="0"/>
                <a:ea typeface="Calibri" panose="020F0502020204030204" pitchFamily="34" charset="0"/>
                <a:cs typeface="Times New Roman" panose="02020603050405020304" pitchFamily="18" charset="0"/>
              </a:rPr>
              <a:t> and It’s Less Than They Think!</a:t>
            </a:r>
          </a:p>
        </p:txBody>
      </p:sp>
      <p:sp>
        <p:nvSpPr>
          <p:cNvPr id="6" name="Rectangle 5">
            <a:extLst>
              <a:ext uri="{FF2B5EF4-FFF2-40B4-BE49-F238E27FC236}">
                <a16:creationId xmlns:a16="http://schemas.microsoft.com/office/drawing/2014/main" id="{61FE6F6F-C03D-4BDB-A85B-EC036C81444F}"/>
              </a:ext>
            </a:extLst>
          </p:cNvPr>
          <p:cNvSpPr/>
          <p:nvPr/>
        </p:nvSpPr>
        <p:spPr>
          <a:xfrm>
            <a:off x="332509" y="5295207"/>
            <a:ext cx="2069869" cy="1097281"/>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7E349D-B602-46DD-969B-ECF9114A7A9D}"/>
              </a:ext>
            </a:extLst>
          </p:cNvPr>
          <p:cNvSpPr txBox="1"/>
          <p:nvPr/>
        </p:nvSpPr>
        <p:spPr>
          <a:xfrm>
            <a:off x="599412" y="5520681"/>
            <a:ext cx="1536062" cy="646331"/>
          </a:xfrm>
          <a:prstGeom prst="rect">
            <a:avLst/>
          </a:prstGeom>
          <a:noFill/>
        </p:spPr>
        <p:txBody>
          <a:bodyPr wrap="none" rtlCol="0">
            <a:spAutoFit/>
          </a:bodyPr>
          <a:lstStyle/>
          <a:p>
            <a:pPr algn="ctr"/>
            <a:r>
              <a:rPr lang="en-US" dirty="0">
                <a:solidFill>
                  <a:schemeClr val="bg1"/>
                </a:solidFill>
              </a:rPr>
              <a:t>Cobrand Logo </a:t>
            </a:r>
            <a:br>
              <a:rPr lang="en-US" dirty="0">
                <a:solidFill>
                  <a:schemeClr val="bg1"/>
                </a:solidFill>
              </a:rPr>
            </a:br>
            <a:r>
              <a:rPr lang="en-US" dirty="0">
                <a:solidFill>
                  <a:schemeClr val="bg1"/>
                </a:solidFill>
              </a:rPr>
              <a:t>Goes Here</a:t>
            </a:r>
          </a:p>
        </p:txBody>
      </p:sp>
    </p:spTree>
    <p:extLst>
      <p:ext uri="{BB962C8B-B14F-4D97-AF65-F5344CB8AC3E}">
        <p14:creationId xmlns:p14="http://schemas.microsoft.com/office/powerpoint/2010/main" val="131923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Advantages of Conventional Loans with MI</a:t>
            </a:r>
          </a:p>
        </p:txBody>
      </p:sp>
      <p:sp>
        <p:nvSpPr>
          <p:cNvPr id="5" name="Content Placeholder 4"/>
          <p:cNvSpPr>
            <a:spLocks noGrp="1"/>
          </p:cNvSpPr>
          <p:nvPr>
            <p:ph type="body" sz="quarter" idx="11"/>
          </p:nvPr>
        </p:nvSpPr>
        <p:spPr/>
        <p:txBody>
          <a:bodyPr>
            <a:normAutofit/>
          </a:bodyPr>
          <a:lstStyle/>
          <a:p>
            <a:pPr marL="0" indent="0">
              <a:lnSpc>
                <a:spcPct val="100000"/>
              </a:lnSpc>
              <a:buNone/>
            </a:pPr>
            <a:r>
              <a:rPr lang="en-US" sz="2200" b="1" dirty="0"/>
              <a:t>Conventional insured (non-FHA) loans often have a </a:t>
            </a:r>
            <a:r>
              <a:rPr lang="en-US" sz="2200" b="1" dirty="0">
                <a:solidFill>
                  <a:schemeClr val="accent2"/>
                </a:solidFill>
              </a:rPr>
              <a:t>lower monthly payment</a:t>
            </a:r>
            <a:r>
              <a:rPr lang="en-US" sz="2200" b="1" dirty="0">
                <a:solidFill>
                  <a:schemeClr val="accent4"/>
                </a:solidFill>
              </a:rPr>
              <a:t> </a:t>
            </a:r>
            <a:r>
              <a:rPr lang="en-US" sz="2200" b="1" dirty="0"/>
              <a:t>with </a:t>
            </a:r>
            <a:r>
              <a:rPr lang="en-US" sz="2200" b="1" dirty="0">
                <a:solidFill>
                  <a:schemeClr val="accent2"/>
                </a:solidFill>
              </a:rPr>
              <a:t>more product options </a:t>
            </a:r>
            <a:r>
              <a:rPr lang="en-US" sz="2200" b="1" dirty="0"/>
              <a:t>than FHA loans.</a:t>
            </a:r>
          </a:p>
          <a:p>
            <a:pPr marL="0" indent="0">
              <a:buNone/>
            </a:pPr>
            <a:endParaRPr lang="en-US" sz="1800" i="1" dirty="0"/>
          </a:p>
        </p:txBody>
      </p:sp>
      <p:graphicFrame>
        <p:nvGraphicFramePr>
          <p:cNvPr id="6" name="Table 5"/>
          <p:cNvGraphicFramePr>
            <a:graphicFrameLocks noGrp="1"/>
          </p:cNvGraphicFramePr>
          <p:nvPr/>
        </p:nvGraphicFramePr>
        <p:xfrm>
          <a:off x="266700" y="1884844"/>
          <a:ext cx="8610600" cy="3963506"/>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492560">
                <a:tc gridSpan="2">
                  <a:txBody>
                    <a:bodyPr/>
                    <a:lstStyle/>
                    <a:p>
                      <a:pPr algn="ctr"/>
                      <a:r>
                        <a:rPr lang="en-US" dirty="0">
                          <a:latin typeface="+mn-lt"/>
                          <a:cs typeface="Arial" panose="020B0604020202020204" pitchFamily="34" charset="0"/>
                        </a:rPr>
                        <a:t>Advantages of Conventional Loans with Private MI</a:t>
                      </a:r>
                    </a:p>
                  </a:txBody>
                  <a:tcPr anchor="ctr">
                    <a:lnL w="12700" cmpd="sng">
                      <a:noFill/>
                    </a:lnL>
                    <a:lnR w="12700" cmpd="sng">
                      <a:noFill/>
                    </a:lnR>
                    <a:lnT w="12700" cmpd="sng">
                      <a:noFill/>
                    </a:lnT>
                    <a:lnB w="6350" cap="flat" cmpd="sng" algn="ctr">
                      <a:noFill/>
                      <a:prstDash val="solid"/>
                      <a:round/>
                      <a:headEnd type="none" w="med" len="med"/>
                      <a:tailEnd type="none" w="med" len="med"/>
                    </a:lnB>
                    <a:solidFill>
                      <a:schemeClr val="tx1"/>
                    </a:solidFill>
                  </a:tcPr>
                </a:tc>
                <a:tc hMerge="1">
                  <a:txBody>
                    <a:bodyPr/>
                    <a:lstStyle/>
                    <a:p>
                      <a:endParaRPr lang="en-US" dirty="0"/>
                    </a:p>
                  </a:txBody>
                  <a:tcPr>
                    <a:solidFill>
                      <a:schemeClr val="tx2"/>
                    </a:solidFill>
                  </a:tcPr>
                </a:tc>
                <a:extLst>
                  <a:ext uri="{0D108BD9-81ED-4DB2-BD59-A6C34878D82A}">
                    <a16:rowId xmlns:a16="http://schemas.microsoft.com/office/drawing/2014/main" val="10000"/>
                  </a:ext>
                </a:extLst>
              </a:tr>
              <a:tr h="3470946">
                <a:tc>
                  <a:txBody>
                    <a:bodyPr/>
                    <a:lstStyle/>
                    <a:p>
                      <a:pPr>
                        <a:spcAft>
                          <a:spcPts val="300"/>
                        </a:spcAft>
                      </a:pPr>
                      <a:r>
                        <a:rPr lang="en-US" sz="1500" b="1" dirty="0">
                          <a:solidFill>
                            <a:schemeClr val="bg2"/>
                          </a:solidFill>
                          <a:latin typeface="+mn-lt"/>
                          <a:cs typeface="Arial" panose="020B0604020202020204" pitchFamily="34" charset="0"/>
                        </a:rPr>
                        <a:t>For Qualifying Buyers:</a:t>
                      </a:r>
                    </a:p>
                    <a:p>
                      <a:pPr marL="169863" indent="-169863">
                        <a:spcAft>
                          <a:spcPts val="400"/>
                        </a:spcAft>
                        <a:buClr>
                          <a:schemeClr val="accent2"/>
                        </a:buClr>
                        <a:buFont typeface="Wingdings" panose="05000000000000000000" pitchFamily="2" charset="2"/>
                        <a:buChar char="§"/>
                      </a:pPr>
                      <a:r>
                        <a:rPr lang="en-US" sz="1600" dirty="0">
                          <a:latin typeface="+mn-lt"/>
                          <a:cs typeface="Arial" panose="020B0604020202020204" pitchFamily="34" charset="0"/>
                        </a:rPr>
                        <a:t>Potential to save thousands in mortgage insurance premiums.</a:t>
                      </a:r>
                    </a:p>
                    <a:p>
                      <a:pPr marL="169863" indent="-169863">
                        <a:spcAft>
                          <a:spcPts val="400"/>
                        </a:spcAft>
                        <a:buClr>
                          <a:schemeClr val="accent2"/>
                        </a:buClr>
                        <a:buFont typeface="Wingdings" panose="05000000000000000000" pitchFamily="2" charset="2"/>
                        <a:buChar char="§"/>
                      </a:pPr>
                      <a:r>
                        <a:rPr lang="en-US" sz="1600" dirty="0">
                          <a:latin typeface="+mn-lt"/>
                          <a:cs typeface="Arial" panose="020B0604020202020204" pitchFamily="34" charset="0"/>
                        </a:rPr>
                        <a:t>Gifts/grants allowed to satisfy member’s minimum contribution.*</a:t>
                      </a:r>
                    </a:p>
                    <a:p>
                      <a:pPr marL="169863" indent="-169863">
                        <a:spcAft>
                          <a:spcPts val="400"/>
                        </a:spcAft>
                        <a:buClr>
                          <a:schemeClr val="accent2"/>
                        </a:buClr>
                        <a:buFont typeface="Wingdings" panose="05000000000000000000" pitchFamily="2" charset="2"/>
                        <a:buChar char="§"/>
                      </a:pPr>
                      <a:r>
                        <a:rPr lang="en-US" sz="1600" dirty="0">
                          <a:latin typeface="+mn-lt"/>
                          <a:cs typeface="Arial" panose="020B0604020202020204" pitchFamily="34" charset="0"/>
                        </a:rPr>
                        <a:t>Monthly and single</a:t>
                      </a:r>
                      <a:r>
                        <a:rPr lang="en-US" sz="1600" baseline="0" dirty="0">
                          <a:latin typeface="+mn-lt"/>
                          <a:cs typeface="Arial" panose="020B0604020202020204" pitchFamily="34" charset="0"/>
                        </a:rPr>
                        <a:t> </a:t>
                      </a:r>
                      <a:r>
                        <a:rPr lang="en-US" sz="1600" dirty="0">
                          <a:latin typeface="+mn-lt"/>
                          <a:cs typeface="Arial" panose="020B0604020202020204" pitchFamily="34" charset="0"/>
                        </a:rPr>
                        <a:t>MI options offer flexibility: </a:t>
                      </a:r>
                    </a:p>
                    <a:p>
                      <a:pPr marL="455612" lvl="1" indent="-285750" defTabSz="346075">
                        <a:spcAft>
                          <a:spcPts val="400"/>
                        </a:spcAft>
                        <a:buClr>
                          <a:schemeClr val="accent2"/>
                        </a:buClr>
                        <a:buFont typeface="Arial" panose="020B0604020202020204" pitchFamily="34" charset="0"/>
                        <a:buChar char="•"/>
                      </a:pPr>
                      <a:r>
                        <a:rPr lang="en-US" sz="1400" dirty="0">
                          <a:latin typeface="+mn-lt"/>
                          <a:cs typeface="Arial" panose="020B0604020202020204" pitchFamily="34" charset="0"/>
                        </a:rPr>
                        <a:t>Zero cash for premiums due at closing for monthly premiums or financed plans (including third-party financed options for singles).</a:t>
                      </a:r>
                    </a:p>
                    <a:p>
                      <a:pPr marL="455612" lvl="1" indent="-285750" defTabSz="346075">
                        <a:spcAft>
                          <a:spcPts val="400"/>
                        </a:spcAft>
                        <a:buClr>
                          <a:schemeClr val="accent2"/>
                        </a:buClr>
                        <a:buFont typeface="Arial" panose="020B0604020202020204" pitchFamily="34" charset="0"/>
                        <a:buChar char="•"/>
                      </a:pPr>
                      <a:r>
                        <a:rPr lang="en-US" sz="1400" dirty="0">
                          <a:latin typeface="+mn-lt"/>
                          <a:cs typeface="Arial" panose="020B0604020202020204" pitchFamily="34" charset="0"/>
                        </a:rPr>
                        <a:t>Cancelable and potentially refundable.</a:t>
                      </a:r>
                    </a:p>
                    <a:p>
                      <a:pPr marL="169863" indent="-169863">
                        <a:spcAft>
                          <a:spcPts val="800"/>
                        </a:spcAft>
                        <a:buClr>
                          <a:schemeClr val="accent2"/>
                        </a:buClr>
                        <a:buFont typeface="Wingdings" panose="05000000000000000000" pitchFamily="2" charset="2"/>
                        <a:buChar char="§"/>
                      </a:pPr>
                      <a:r>
                        <a:rPr lang="en-US" sz="1600" dirty="0">
                          <a:latin typeface="+mn-lt"/>
                          <a:cs typeface="Arial" panose="020B0604020202020204" pitchFamily="34" charset="0"/>
                        </a:rPr>
                        <a:t>Increased purchasing power and affordability.</a:t>
                      </a:r>
                    </a:p>
                    <a:p>
                      <a:pPr marL="117475" indent="-117475">
                        <a:spcAft>
                          <a:spcPts val="400"/>
                        </a:spcAft>
                        <a:buFont typeface="Wingdings" panose="05000000000000000000" pitchFamily="2" charset="2"/>
                        <a:buNone/>
                      </a:pPr>
                      <a:r>
                        <a:rPr lang="en-US" sz="1100" i="0" dirty="0">
                          <a:latin typeface="+mn-lt"/>
                          <a:cs typeface="Arial" panose="020B0604020202020204" pitchFamily="34" charset="0"/>
                        </a:rPr>
                        <a:t>* When standard Agency gift/grant and Arch MI requirements are met.</a:t>
                      </a:r>
                    </a:p>
                  </a:txBody>
                  <a:tcPr marL="182880" marT="137160">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lang="en-US" sz="1500" b="1" dirty="0">
                          <a:solidFill>
                            <a:schemeClr val="bg2"/>
                          </a:solidFill>
                          <a:latin typeface="+mn-lt"/>
                          <a:cs typeface="Arial" panose="020B0604020202020204" pitchFamily="34" charset="0"/>
                        </a:rPr>
                        <a:t>For Realtors:</a:t>
                      </a:r>
                    </a:p>
                    <a:p>
                      <a:pPr marL="174625" indent="-174625">
                        <a:spcAft>
                          <a:spcPts val="400"/>
                        </a:spcAft>
                        <a:buClr>
                          <a:schemeClr val="accent2"/>
                        </a:buClr>
                        <a:buFont typeface="Wingdings" panose="05000000000000000000" pitchFamily="2" charset="2"/>
                        <a:buChar char="§"/>
                      </a:pPr>
                      <a:r>
                        <a:rPr lang="en-US" sz="1600" dirty="0">
                          <a:latin typeface="+mn-lt"/>
                          <a:cs typeface="Arial" panose="020B0604020202020204" pitchFamily="34" charset="0"/>
                        </a:rPr>
                        <a:t>Competitive edge:</a:t>
                      </a:r>
                    </a:p>
                    <a:p>
                      <a:pPr marL="455612" lvl="1" indent="-285750">
                        <a:spcAft>
                          <a:spcPts val="400"/>
                        </a:spcAft>
                        <a:buClr>
                          <a:schemeClr val="accent2"/>
                        </a:buClr>
                        <a:buFont typeface="Arial" panose="020B0604020202020204" pitchFamily="34" charset="0"/>
                        <a:buChar char="•"/>
                      </a:pPr>
                      <a:r>
                        <a:rPr lang="en-US" sz="1400" dirty="0">
                          <a:latin typeface="+mn-lt"/>
                          <a:cs typeface="Arial" panose="020B0604020202020204" pitchFamily="34" charset="0"/>
                        </a:rPr>
                        <a:t>Client savings on monthly mortgage payment, repeat business and referrals from satisfied customers.</a:t>
                      </a:r>
                    </a:p>
                    <a:p>
                      <a:pPr marL="174625" indent="-174625">
                        <a:spcAft>
                          <a:spcPts val="400"/>
                        </a:spcAft>
                        <a:buClr>
                          <a:schemeClr val="accent2"/>
                        </a:buClr>
                        <a:buFont typeface="Wingdings" panose="05000000000000000000" pitchFamily="2" charset="2"/>
                        <a:buChar char="§"/>
                      </a:pPr>
                      <a:r>
                        <a:rPr lang="en-US" sz="1600" dirty="0">
                          <a:latin typeface="+mn-lt"/>
                          <a:cs typeface="Arial" panose="020B0604020202020204" pitchFamily="34" charset="0"/>
                        </a:rPr>
                        <a:t>Potential for faster and less complicated closings:</a:t>
                      </a:r>
                    </a:p>
                    <a:p>
                      <a:pPr marL="455612" lvl="1" indent="-285750">
                        <a:spcAft>
                          <a:spcPts val="400"/>
                        </a:spcAft>
                        <a:buClr>
                          <a:schemeClr val="accent2"/>
                        </a:buClr>
                        <a:buFont typeface="Arial" panose="020B0604020202020204" pitchFamily="34" charset="0"/>
                        <a:buChar char="•"/>
                      </a:pPr>
                      <a:r>
                        <a:rPr lang="en-US" sz="1400" dirty="0">
                          <a:latin typeface="+mn-lt"/>
                          <a:cs typeface="Arial" panose="020B0604020202020204" pitchFamily="34" charset="0"/>
                        </a:rPr>
                        <a:t>No FHA appraisal/appraiser requirements.</a:t>
                      </a:r>
                    </a:p>
                    <a:p>
                      <a:pPr marL="455612" lvl="1" indent="-285750">
                        <a:spcAft>
                          <a:spcPts val="400"/>
                        </a:spcAft>
                        <a:buClr>
                          <a:schemeClr val="accent2"/>
                        </a:buClr>
                        <a:buFont typeface="Arial" panose="020B0604020202020204" pitchFamily="34" charset="0"/>
                        <a:buChar char="•"/>
                      </a:pPr>
                      <a:r>
                        <a:rPr lang="en-US" sz="1400" dirty="0">
                          <a:latin typeface="+mn-lt"/>
                          <a:cs typeface="Arial" panose="020B0604020202020204" pitchFamily="34" charset="0"/>
                        </a:rPr>
                        <a:t>Easier for the seller to meet inspection requirements.</a:t>
                      </a:r>
                    </a:p>
                    <a:p>
                      <a:pPr marL="455612" lvl="1" indent="-285750">
                        <a:spcAft>
                          <a:spcPts val="400"/>
                        </a:spcAft>
                        <a:buClr>
                          <a:schemeClr val="accent2"/>
                        </a:buClr>
                        <a:buFont typeface="Arial" panose="020B0604020202020204" pitchFamily="34" charset="0"/>
                        <a:buChar char="•"/>
                      </a:pPr>
                      <a:r>
                        <a:rPr lang="en-US" sz="1400" dirty="0">
                          <a:latin typeface="+mn-lt"/>
                          <a:cs typeface="Arial" panose="020B0604020202020204" pitchFamily="34" charset="0"/>
                        </a:rPr>
                        <a:t>Less paperwork can mean faster closing.</a:t>
                      </a:r>
                    </a:p>
                  </a:txBody>
                  <a:tcPr marL="182880" marT="137160">
                    <a:lnL w="6350"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1896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Private MI Can Be Canceled, Unlike FHA</a:t>
            </a:r>
          </a:p>
        </p:txBody>
      </p:sp>
      <p:sp>
        <p:nvSpPr>
          <p:cNvPr id="5" name="Content Placeholder 4"/>
          <p:cNvSpPr>
            <a:spLocks noGrp="1"/>
          </p:cNvSpPr>
          <p:nvPr>
            <p:ph type="body" sz="quarter" idx="11"/>
          </p:nvPr>
        </p:nvSpPr>
        <p:spPr>
          <a:xfrm>
            <a:off x="266699" y="981076"/>
            <a:ext cx="8658225" cy="4884266"/>
          </a:xfrm>
        </p:spPr>
        <p:txBody>
          <a:bodyPr>
            <a:normAutofit/>
          </a:bodyPr>
          <a:lstStyle/>
          <a:p>
            <a:pPr marL="0" indent="0">
              <a:buNone/>
            </a:pPr>
            <a:r>
              <a:rPr lang="en-US" sz="1900" dirty="0"/>
              <a:t>Most FHA borrowers — those making down payments of less than 10% — continue paying FHA’s MI premium for the entire life of the loan.</a:t>
            </a:r>
            <a:endParaRPr lang="en-US" sz="1900" b="1" dirty="0">
              <a:solidFill>
                <a:schemeClr val="bg2"/>
              </a:solidFill>
            </a:endParaRPr>
          </a:p>
          <a:p>
            <a:pPr marL="0" indent="0">
              <a:buNone/>
            </a:pPr>
            <a:r>
              <a:rPr lang="en-US" sz="1900" b="1" dirty="0">
                <a:solidFill>
                  <a:schemeClr val="bg2"/>
                </a:solidFill>
              </a:rPr>
              <a:t>For members with private MI, there are two ways for MI to be canceled: </a:t>
            </a:r>
          </a:p>
          <a:p>
            <a:pPr marL="0" indent="0">
              <a:spcBef>
                <a:spcPts val="1000"/>
              </a:spcBef>
              <a:buNone/>
            </a:pPr>
            <a:r>
              <a:rPr lang="en-US" sz="1900" b="1" dirty="0">
                <a:solidFill>
                  <a:schemeClr val="tx1"/>
                </a:solidFill>
              </a:rPr>
              <a:t>Automatic Cancellation*</a:t>
            </a:r>
          </a:p>
          <a:p>
            <a:pPr>
              <a:spcBef>
                <a:spcPts val="0"/>
              </a:spcBef>
            </a:pPr>
            <a:r>
              <a:rPr lang="en-US" sz="1900" dirty="0"/>
              <a:t>When the principal balance of the mortgage is first scheduled to reach 78% of the original value of the property.</a:t>
            </a:r>
          </a:p>
          <a:p>
            <a:pPr lvl="1">
              <a:buFont typeface="Arial" panose="020B0604020202020204" pitchFamily="34" charset="0"/>
              <a:buChar char="•"/>
            </a:pPr>
            <a:r>
              <a:rPr lang="en-US" sz="1900" dirty="0"/>
              <a:t>The member must be current on mortgage payments.</a:t>
            </a:r>
          </a:p>
          <a:p>
            <a:pPr marL="0" indent="0">
              <a:spcBef>
                <a:spcPts val="1000"/>
              </a:spcBef>
              <a:buNone/>
            </a:pPr>
            <a:r>
              <a:rPr lang="en-US" sz="1900" b="1" dirty="0">
                <a:solidFill>
                  <a:schemeClr val="tx1"/>
                </a:solidFill>
              </a:rPr>
              <a:t>Member-Initiated Cancellation*</a:t>
            </a:r>
          </a:p>
          <a:p>
            <a:pPr>
              <a:spcBef>
                <a:spcPts val="0"/>
              </a:spcBef>
            </a:pPr>
            <a:r>
              <a:rPr lang="en-US" sz="1900" dirty="0"/>
              <a:t>When the principal balance of the mortgage reaches 80% LTV based on original value and scheduled amortization (or based on actual payments) and:</a:t>
            </a:r>
          </a:p>
          <a:p>
            <a:pPr lvl="1">
              <a:spcAft>
                <a:spcPts val="400"/>
              </a:spcAft>
              <a:buSzPct val="85000"/>
              <a:buFont typeface="Arial" panose="020B0604020202020204" pitchFamily="34" charset="0"/>
              <a:buChar char="•"/>
            </a:pPr>
            <a:r>
              <a:rPr lang="en-US" sz="1700" dirty="0"/>
              <a:t>There are no subordinate liens.</a:t>
            </a:r>
          </a:p>
          <a:p>
            <a:pPr lvl="1">
              <a:spcAft>
                <a:spcPts val="400"/>
              </a:spcAft>
              <a:buSzPct val="85000"/>
              <a:buFont typeface="Arial" panose="020B0604020202020204" pitchFamily="34" charset="0"/>
              <a:buChar char="•"/>
            </a:pPr>
            <a:r>
              <a:rPr lang="en-US" sz="1700" dirty="0"/>
              <a:t>The property has not declined in value.</a:t>
            </a:r>
          </a:p>
          <a:p>
            <a:pPr lvl="1">
              <a:spcAft>
                <a:spcPts val="400"/>
              </a:spcAft>
              <a:buSzPct val="85000"/>
              <a:buFont typeface="Arial" panose="020B0604020202020204" pitchFamily="34" charset="0"/>
              <a:buChar char="•"/>
            </a:pPr>
            <a:r>
              <a:rPr lang="en-US" sz="1700" dirty="0"/>
              <a:t>The member is current on payments and has a good payment history (no payment more </a:t>
            </a:r>
            <a:br>
              <a:rPr lang="en-US" sz="1700" dirty="0"/>
            </a:br>
            <a:r>
              <a:rPr lang="en-US" sz="1700" dirty="0"/>
              <a:t>than 30 days late in the past year, or more than 60 days late in the past two years).</a:t>
            </a:r>
          </a:p>
        </p:txBody>
      </p:sp>
      <p:sp>
        <p:nvSpPr>
          <p:cNvPr id="6" name="TextBox 2"/>
          <p:cNvSpPr txBox="1">
            <a:spLocks noChangeArrowheads="1"/>
          </p:cNvSpPr>
          <p:nvPr/>
        </p:nvSpPr>
        <p:spPr bwMode="auto">
          <a:xfrm>
            <a:off x="266700" y="5876924"/>
            <a:ext cx="823912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eaLnBrk="0" hangingPunct="0">
              <a:spcBef>
                <a:spcPct val="20000"/>
              </a:spcBef>
              <a:buClr>
                <a:srgbClr val="A3B687"/>
              </a:buClr>
              <a:buSzPct val="120000"/>
              <a:buFont typeface="Arial" charset="0"/>
              <a:buChar char="•"/>
              <a:defRPr sz="1600">
                <a:solidFill>
                  <a:srgbClr val="0075A8"/>
                </a:solidFill>
                <a:latin typeface="Arial" charset="0"/>
                <a:cs typeface="Arial" charset="0"/>
              </a:defRPr>
            </a:lvl1pPr>
            <a:lvl2pPr marL="742950" indent="-285750" eaLnBrk="0" hangingPunct="0">
              <a:spcBef>
                <a:spcPct val="20000"/>
              </a:spcBef>
              <a:buClr>
                <a:srgbClr val="A3B687"/>
              </a:buClr>
              <a:buSzPct val="120000"/>
              <a:buFont typeface="Arial" charset="0"/>
              <a:buChar char="•"/>
              <a:defRPr sz="1400">
                <a:solidFill>
                  <a:srgbClr val="7F7F7F"/>
                </a:solidFill>
                <a:latin typeface="Arial" charset="0"/>
                <a:cs typeface="Arial" charset="0"/>
              </a:defRPr>
            </a:lvl2pPr>
            <a:lvl3pPr marL="1143000" indent="-228600" eaLnBrk="0" hangingPunct="0">
              <a:spcBef>
                <a:spcPct val="20000"/>
              </a:spcBef>
              <a:buClr>
                <a:srgbClr val="A3B687"/>
              </a:buClr>
              <a:buSzPct val="120000"/>
              <a:buFont typeface="Arial" charset="0"/>
              <a:buChar char="•"/>
              <a:defRPr sz="1200">
                <a:solidFill>
                  <a:srgbClr val="7F7F7F"/>
                </a:solidFill>
                <a:latin typeface="Arial" charset="0"/>
                <a:cs typeface="Arial" charset="0"/>
              </a:defRPr>
            </a:lvl3pPr>
            <a:lvl4pPr marL="16002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4pPr>
            <a:lvl5pPr marL="20574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5pPr>
            <a:lvl6pPr marL="25146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6pPr>
            <a:lvl7pPr marL="29718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7pPr>
            <a:lvl8pPr marL="34290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8pPr>
            <a:lvl9pPr marL="38862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9pPr>
          </a:lstStyle>
          <a:p>
            <a:pPr marL="117475" indent="-117475" eaLnBrk="1" hangingPunct="1">
              <a:spcBef>
                <a:spcPct val="0"/>
              </a:spcBef>
              <a:spcAft>
                <a:spcPts val="300"/>
              </a:spcAft>
              <a:buClrTx/>
              <a:buSzTx/>
              <a:buFontTx/>
              <a:buNone/>
            </a:pPr>
            <a:r>
              <a:rPr lang="en-US" altLang="en-US" sz="1000" dirty="0">
                <a:solidFill>
                  <a:schemeClr val="tx1"/>
                </a:solidFill>
                <a:latin typeface="+mn-lt"/>
              </a:rPr>
              <a:t>*</a:t>
            </a:r>
            <a:r>
              <a:rPr lang="en-US" altLang="en-US" sz="1000" i="1" baseline="30000" dirty="0">
                <a:solidFill>
                  <a:schemeClr val="tx1"/>
                </a:solidFill>
                <a:latin typeface="+mn-lt"/>
              </a:rPr>
              <a:t>  </a:t>
            </a:r>
            <a:r>
              <a:rPr lang="en-US" altLang="en-US" sz="1000" dirty="0">
                <a:solidFill>
                  <a:schemeClr val="tx1"/>
                </a:solidFill>
                <a:latin typeface="+mn-lt"/>
              </a:rPr>
              <a:t>Requirements vary by credit union/lender and may not be all-inclusive. members must contact their loan servicer for details on initiating cancellation before reaching 80% LTV, based on the original value of the property.</a:t>
            </a:r>
          </a:p>
        </p:txBody>
      </p:sp>
    </p:spTree>
    <p:extLst>
      <p:ext uri="{BB962C8B-B14F-4D97-AF65-F5344CB8AC3E}">
        <p14:creationId xmlns:p14="http://schemas.microsoft.com/office/powerpoint/2010/main" val="25440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50" y="1"/>
            <a:ext cx="8499020" cy="807307"/>
          </a:xfrm>
        </p:spPr>
        <p:txBody>
          <a:bodyPr/>
          <a:lstStyle/>
          <a:p>
            <a:r>
              <a:rPr lang="en-US" dirty="0"/>
              <a:t>Arch MI’s Buy with MI</a:t>
            </a:r>
          </a:p>
        </p:txBody>
      </p:sp>
      <p:sp>
        <p:nvSpPr>
          <p:cNvPr id="5" name="Content Placeholder 4"/>
          <p:cNvSpPr>
            <a:spLocks noGrp="1"/>
          </p:cNvSpPr>
          <p:nvPr>
            <p:ph type="body" sz="quarter" idx="11"/>
          </p:nvPr>
        </p:nvSpPr>
        <p:spPr>
          <a:xfrm>
            <a:off x="266700" y="981074"/>
            <a:ext cx="8333603" cy="5403249"/>
          </a:xfrm>
        </p:spPr>
        <p:txBody>
          <a:bodyPr>
            <a:normAutofit fontScale="92500" lnSpcReduction="10000"/>
          </a:bodyPr>
          <a:lstStyle/>
          <a:p>
            <a:pPr marL="0" indent="0">
              <a:lnSpc>
                <a:spcPct val="120000"/>
              </a:lnSpc>
              <a:spcBef>
                <a:spcPts val="0"/>
              </a:spcBef>
              <a:buNone/>
            </a:pPr>
            <a:r>
              <a:rPr lang="en-US" dirty="0"/>
              <a:t>Comprising our full range of solutions, products and resources aimed at helping you structure and insure low down payment loans, Arch MI’s Buy with MI has everything credit unions need to attract, originate and close this valuable purchase business:</a:t>
            </a:r>
          </a:p>
          <a:p>
            <a:pPr lvl="0">
              <a:lnSpc>
                <a:spcPct val="120000"/>
              </a:lnSpc>
              <a:spcBef>
                <a:spcPts val="0"/>
              </a:spcBef>
            </a:pPr>
            <a:r>
              <a:rPr lang="en-US" dirty="0"/>
              <a:t>Manufactured homes, condos, co-ops, single-family and construction-to-perm</a:t>
            </a:r>
            <a:br>
              <a:rPr lang="en-US" dirty="0"/>
            </a:br>
            <a:r>
              <a:rPr lang="en-US" dirty="0"/>
              <a:t>all eligible.</a:t>
            </a:r>
          </a:p>
          <a:p>
            <a:pPr lvl="0">
              <a:lnSpc>
                <a:spcPct val="120000"/>
              </a:lnSpc>
              <a:spcBef>
                <a:spcPts val="0"/>
              </a:spcBef>
            </a:pPr>
            <a:r>
              <a:rPr lang="en-US" dirty="0"/>
              <a:t>Flexible Arch MI guidelines that work with down payments as low as 3%; gifts and grants allowed.</a:t>
            </a:r>
          </a:p>
          <a:p>
            <a:pPr lvl="0">
              <a:lnSpc>
                <a:spcPct val="120000"/>
              </a:lnSpc>
              <a:spcBef>
                <a:spcPts val="0"/>
              </a:spcBef>
            </a:pPr>
            <a:r>
              <a:rPr lang="en-US" dirty="0"/>
              <a:t>Down payments as low as 1% and 0% through Arch Mortgage Guaranty Company.</a:t>
            </a:r>
          </a:p>
          <a:p>
            <a:pPr lvl="0">
              <a:lnSpc>
                <a:spcPct val="120000"/>
              </a:lnSpc>
              <a:spcBef>
                <a:spcPts val="0"/>
              </a:spcBef>
            </a:pPr>
            <a:r>
              <a:rPr lang="en-US" dirty="0"/>
              <a:t>Competitive MI pricing and the option to create customized MI premium payments to fit member budgets.</a:t>
            </a:r>
          </a:p>
          <a:p>
            <a:pPr lvl="0">
              <a:lnSpc>
                <a:spcPct val="120000"/>
              </a:lnSpc>
              <a:spcBef>
                <a:spcPts val="0"/>
              </a:spcBef>
            </a:pPr>
            <a:r>
              <a:rPr lang="en-US" dirty="0"/>
              <a:t>Appraisal gaps? Use our MI strategy to eliminate the need for extra cash at closing.</a:t>
            </a:r>
          </a:p>
          <a:p>
            <a:pPr lvl="0">
              <a:lnSpc>
                <a:spcPct val="120000"/>
              </a:lnSpc>
              <a:spcBef>
                <a:spcPts val="0"/>
              </a:spcBef>
            </a:pPr>
            <a:r>
              <a:rPr lang="en-US" dirty="0"/>
              <a:t>Free homebuyer education for GSE loan programs via our website.*</a:t>
            </a:r>
          </a:p>
          <a:p>
            <a:pPr lvl="0">
              <a:lnSpc>
                <a:spcPct val="120000"/>
              </a:lnSpc>
              <a:spcBef>
                <a:spcPts val="0"/>
              </a:spcBef>
            </a:pPr>
            <a:r>
              <a:rPr lang="en-US" dirty="0"/>
              <a:t>Free Roadmap to Homeownership toolkit contains everything for your </a:t>
            </a:r>
            <a:br>
              <a:rPr lang="en-US" dirty="0"/>
            </a:br>
            <a:r>
              <a:rPr lang="en-US" dirty="0"/>
              <a:t>homebuyer seminars.</a:t>
            </a:r>
          </a:p>
          <a:p>
            <a:pPr marL="0" indent="0">
              <a:lnSpc>
                <a:spcPct val="120000"/>
              </a:lnSpc>
              <a:buNone/>
            </a:pPr>
            <a:r>
              <a:rPr lang="en-US" sz="1200" dirty="0"/>
              <a:t>*Limited to members with loans insured by Arch MI or AMGC.</a:t>
            </a:r>
          </a:p>
        </p:txBody>
      </p:sp>
    </p:spTree>
    <p:extLst>
      <p:ext uri="{BB962C8B-B14F-4D97-AF65-F5344CB8AC3E}">
        <p14:creationId xmlns:p14="http://schemas.microsoft.com/office/powerpoint/2010/main" val="336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450" y="1"/>
            <a:ext cx="8499020" cy="807307"/>
          </a:xfrm>
        </p:spPr>
        <p:txBody>
          <a:bodyPr>
            <a:normAutofit/>
          </a:bodyPr>
          <a:lstStyle/>
          <a:p>
            <a:r>
              <a:rPr lang="en-US" sz="1400" dirty="0">
                <a:solidFill>
                  <a:schemeClr val="accent6"/>
                </a:solidFill>
              </a:rPr>
              <a:t>Arch MI’s Buy with MI: </a:t>
            </a:r>
            <a:br>
              <a:rPr lang="en-US" sz="1400" dirty="0">
                <a:solidFill>
                  <a:schemeClr val="accent6"/>
                </a:solidFill>
              </a:rPr>
            </a:br>
            <a:r>
              <a:rPr lang="en-US" dirty="0"/>
              <a:t>Eliminate Appraisal Gaps with MI</a:t>
            </a:r>
          </a:p>
        </p:txBody>
      </p:sp>
      <p:sp>
        <p:nvSpPr>
          <p:cNvPr id="4" name="Text Placeholder 3">
            <a:extLst>
              <a:ext uri="{FF2B5EF4-FFF2-40B4-BE49-F238E27FC236}">
                <a16:creationId xmlns:a16="http://schemas.microsoft.com/office/drawing/2014/main" id="{BF294D13-3917-4F95-BCAD-91B9C7914551}"/>
              </a:ext>
            </a:extLst>
          </p:cNvPr>
          <p:cNvSpPr>
            <a:spLocks noGrp="1"/>
          </p:cNvSpPr>
          <p:nvPr>
            <p:ph type="body" sz="quarter" idx="11"/>
          </p:nvPr>
        </p:nvSpPr>
        <p:spPr>
          <a:xfrm>
            <a:off x="266699" y="981075"/>
            <a:ext cx="8658225" cy="1045433"/>
          </a:xfrm>
        </p:spPr>
        <p:txBody>
          <a:bodyPr/>
          <a:lstStyle/>
          <a:p>
            <a:pPr marL="0" indent="0">
              <a:lnSpc>
                <a:spcPct val="100000"/>
              </a:lnSpc>
              <a:buNone/>
            </a:pPr>
            <a:r>
              <a:rPr lang="en-US" dirty="0"/>
              <a:t>In the current housing market, low housing inventory means that purchase prices often exceed appraised values. Most loan originators, Realtors® and members believe that bridging the “appraisal gap” could cost thousands of dollars.</a:t>
            </a:r>
          </a:p>
        </p:txBody>
      </p:sp>
      <p:sp>
        <p:nvSpPr>
          <p:cNvPr id="11" name="TextBox 10">
            <a:extLst>
              <a:ext uri="{FF2B5EF4-FFF2-40B4-BE49-F238E27FC236}">
                <a16:creationId xmlns:a16="http://schemas.microsoft.com/office/drawing/2014/main" id="{0CEE507E-AE83-4AD1-8E47-F9041CDD4AE5}"/>
              </a:ext>
            </a:extLst>
          </p:cNvPr>
          <p:cNvSpPr txBox="1"/>
          <p:nvPr/>
        </p:nvSpPr>
        <p:spPr>
          <a:xfrm>
            <a:off x="276225" y="2134372"/>
            <a:ext cx="2847975" cy="2923877"/>
          </a:xfrm>
          <a:prstGeom prst="rect">
            <a:avLst/>
          </a:prstGeom>
          <a:noFill/>
        </p:spPr>
        <p:txBody>
          <a:bodyPr wrap="square" lIns="0" tIns="0" rIns="0" bIns="0">
            <a:spAutoFit/>
          </a:bodyPr>
          <a:lstStyle/>
          <a:p>
            <a:pPr marL="0" indent="0">
              <a:lnSpc>
                <a:spcPct val="100000"/>
              </a:lnSpc>
              <a:buNone/>
            </a:pPr>
            <a:r>
              <a:rPr lang="en-US" dirty="0"/>
              <a:t>MI can make a real difference. Use Arch MI’s Buy with MI products to reduce — or even eliminate — any need for the member to come up with extra cash at closing.</a:t>
            </a:r>
          </a:p>
          <a:p>
            <a:pPr marL="53975" indent="-53975">
              <a:spcBef>
                <a:spcPts val="1200"/>
              </a:spcBef>
            </a:pPr>
            <a:r>
              <a:rPr lang="en-US" sz="1200" dirty="0">
                <a:effectLst/>
              </a:rPr>
              <a:t>*MI Pricing Assumptions: Two borrowers (760 credit scores), 20% housing ratio and 30% DTI purchasing a Tennessee (37221) single-family detached home — fixed-rate, 30-year mortgage with Community Banking Initiative pricing.</a:t>
            </a:r>
          </a:p>
        </p:txBody>
      </p:sp>
      <p:pic>
        <p:nvPicPr>
          <p:cNvPr id="12" name="Picture 11" descr="A picture containing table&#10;&#10;Description automatically generated">
            <a:extLst>
              <a:ext uri="{FF2B5EF4-FFF2-40B4-BE49-F238E27FC236}">
                <a16:creationId xmlns:a16="http://schemas.microsoft.com/office/drawing/2014/main" id="{DDFC77DD-D0C5-458C-9E70-D4C655B21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606" y="2133596"/>
            <a:ext cx="5509794" cy="3905599"/>
          </a:xfrm>
          <a:prstGeom prst="rect">
            <a:avLst/>
          </a:prstGeom>
        </p:spPr>
      </p:pic>
    </p:spTree>
    <p:extLst>
      <p:ext uri="{BB962C8B-B14F-4D97-AF65-F5344CB8AC3E}">
        <p14:creationId xmlns:p14="http://schemas.microsoft.com/office/powerpoint/2010/main" val="29967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FD92-A9F8-4615-9EC2-2738C3D7D056}"/>
              </a:ext>
            </a:extLst>
          </p:cNvPr>
          <p:cNvSpPr>
            <a:spLocks noGrp="1"/>
          </p:cNvSpPr>
          <p:nvPr>
            <p:ph type="title"/>
          </p:nvPr>
        </p:nvSpPr>
        <p:spPr>
          <a:xfrm>
            <a:off x="171450" y="1"/>
            <a:ext cx="8499020" cy="807307"/>
          </a:xfrm>
        </p:spPr>
        <p:txBody>
          <a:bodyPr>
            <a:normAutofit/>
          </a:bodyPr>
          <a:lstStyle/>
          <a:p>
            <a:r>
              <a:rPr lang="en-US" sz="1400" dirty="0">
                <a:solidFill>
                  <a:schemeClr val="accent6"/>
                </a:solidFill>
              </a:rPr>
              <a:t>Arch MI’s Buy with MI:</a:t>
            </a:r>
            <a:br>
              <a:rPr lang="en-US" sz="2600" dirty="0">
                <a:solidFill>
                  <a:schemeClr val="accent6"/>
                </a:solidFill>
              </a:rPr>
            </a:br>
            <a:r>
              <a:rPr lang="en-US" sz="2600" dirty="0"/>
              <a:t>Complimentary GSE-Approved Homebuyer Education </a:t>
            </a:r>
          </a:p>
        </p:txBody>
      </p:sp>
      <p:sp>
        <p:nvSpPr>
          <p:cNvPr id="4" name="Text Placeholder 3">
            <a:extLst>
              <a:ext uri="{FF2B5EF4-FFF2-40B4-BE49-F238E27FC236}">
                <a16:creationId xmlns:a16="http://schemas.microsoft.com/office/drawing/2014/main" id="{B9E8C222-CDE6-46EC-969E-CCB6CFDEC5C8}"/>
              </a:ext>
            </a:extLst>
          </p:cNvPr>
          <p:cNvSpPr>
            <a:spLocks noGrp="1"/>
          </p:cNvSpPr>
          <p:nvPr>
            <p:ph type="body" sz="quarter" idx="11"/>
          </p:nvPr>
        </p:nvSpPr>
        <p:spPr>
          <a:xfrm>
            <a:off x="266700" y="1190954"/>
            <a:ext cx="4148781" cy="5254968"/>
          </a:xfrm>
        </p:spPr>
        <p:txBody>
          <a:bodyPr/>
          <a:lstStyle/>
          <a:p>
            <a:pPr marL="0" indent="0">
              <a:buNone/>
            </a:pPr>
            <a:r>
              <a:rPr lang="en-US" dirty="0"/>
              <a:t>Arch MI offers access to GSE-approved pre-purchase programs for members financing their home purchases with loans that include mortgage insurance:</a:t>
            </a:r>
          </a:p>
          <a:p>
            <a:r>
              <a:rPr lang="en-US" dirty="0"/>
              <a:t>Freddie Mac </a:t>
            </a:r>
            <a:r>
              <a:rPr lang="en-US" dirty="0" err="1"/>
              <a:t>CreditSmart</a:t>
            </a:r>
            <a:r>
              <a:rPr lang="en-US" dirty="0"/>
              <a:t>® course for Conventional Home Possible ® and </a:t>
            </a:r>
            <a:r>
              <a:rPr lang="en-US" dirty="0" err="1"/>
              <a:t>HomeOne</a:t>
            </a:r>
            <a:r>
              <a:rPr lang="en-US" dirty="0"/>
              <a:t> ® loan applications. </a:t>
            </a:r>
          </a:p>
          <a:p>
            <a:r>
              <a:rPr lang="en-US" dirty="0"/>
              <a:t>Fannie Mae </a:t>
            </a:r>
            <a:r>
              <a:rPr lang="en-US" dirty="0" err="1"/>
              <a:t>HomeView</a:t>
            </a:r>
            <a:r>
              <a:rPr lang="en-US" dirty="0"/>
              <a:t> ® course for Conventional and HomeReady ® loan applications. </a:t>
            </a:r>
          </a:p>
          <a:p>
            <a:r>
              <a:rPr lang="en-US" dirty="0"/>
              <a:t>Pathways to Homeownership course endorsed by HUD. </a:t>
            </a:r>
          </a:p>
          <a:p>
            <a:pPr marL="0" indent="0">
              <a:buNone/>
            </a:pPr>
            <a:r>
              <a:rPr lang="en-US" dirty="0">
                <a:solidFill>
                  <a:schemeClr val="accent1"/>
                </a:solidFill>
              </a:rPr>
              <a:t>archmicu.com/</a:t>
            </a:r>
            <a:r>
              <a:rPr lang="en-US" dirty="0" err="1">
                <a:solidFill>
                  <a:schemeClr val="accent1"/>
                </a:solidFill>
              </a:rPr>
              <a:t>hbe</a:t>
            </a:r>
            <a:endParaRPr lang="en-US" dirty="0">
              <a:solidFill>
                <a:schemeClr val="accent1"/>
              </a:solidFill>
            </a:endParaRPr>
          </a:p>
        </p:txBody>
      </p:sp>
      <p:pic>
        <p:nvPicPr>
          <p:cNvPr id="9" name="Picture 8" descr="Two people sitting at a table with a computer&#10;&#10;Description automatically generated with medium confidence">
            <a:extLst>
              <a:ext uri="{FF2B5EF4-FFF2-40B4-BE49-F238E27FC236}">
                <a16:creationId xmlns:a16="http://schemas.microsoft.com/office/drawing/2014/main" id="{0668A633-018F-40FC-84C9-9A58BDED14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262" t="2367" r="14967"/>
          <a:stretch/>
        </p:blipFill>
        <p:spPr>
          <a:xfrm>
            <a:off x="4838700" y="1132764"/>
            <a:ext cx="4038600" cy="5077536"/>
          </a:xfrm>
          <a:prstGeom prst="rect">
            <a:avLst/>
          </a:prstGeom>
        </p:spPr>
      </p:pic>
    </p:spTree>
    <p:extLst>
      <p:ext uri="{BB962C8B-B14F-4D97-AF65-F5344CB8AC3E}">
        <p14:creationId xmlns:p14="http://schemas.microsoft.com/office/powerpoint/2010/main" val="349233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98AA-5071-4153-98BF-5A9DA992CA4A}"/>
              </a:ext>
            </a:extLst>
          </p:cNvPr>
          <p:cNvSpPr>
            <a:spLocks noGrp="1"/>
          </p:cNvSpPr>
          <p:nvPr>
            <p:ph type="title"/>
          </p:nvPr>
        </p:nvSpPr>
        <p:spPr>
          <a:xfrm>
            <a:off x="171450" y="1"/>
            <a:ext cx="8499020" cy="807307"/>
          </a:xfrm>
        </p:spPr>
        <p:txBody>
          <a:bodyPr>
            <a:normAutofit/>
          </a:bodyPr>
          <a:lstStyle/>
          <a:p>
            <a:r>
              <a:rPr lang="en-US" sz="1400" dirty="0">
                <a:solidFill>
                  <a:schemeClr val="accent6"/>
                </a:solidFill>
              </a:rPr>
              <a:t>Arch MI’s Buy with MI:</a:t>
            </a:r>
            <a:br>
              <a:rPr lang="en-US" sz="1400" dirty="0"/>
            </a:br>
            <a:r>
              <a:rPr lang="en-US" dirty="0"/>
              <a:t>Roadmap to Homeownership (RtHO) </a:t>
            </a:r>
          </a:p>
        </p:txBody>
      </p:sp>
      <p:sp>
        <p:nvSpPr>
          <p:cNvPr id="4" name="Content Placeholder 3">
            <a:extLst>
              <a:ext uri="{FF2B5EF4-FFF2-40B4-BE49-F238E27FC236}">
                <a16:creationId xmlns:a16="http://schemas.microsoft.com/office/drawing/2014/main" id="{93CD9932-B22A-481E-BD74-E0C0CA5D00A7}"/>
              </a:ext>
            </a:extLst>
          </p:cNvPr>
          <p:cNvSpPr>
            <a:spLocks noGrp="1"/>
          </p:cNvSpPr>
          <p:nvPr>
            <p:ph type="body" sz="quarter" idx="11"/>
          </p:nvPr>
        </p:nvSpPr>
        <p:spPr>
          <a:xfrm>
            <a:off x="266699" y="981075"/>
            <a:ext cx="8658225" cy="5410200"/>
          </a:xfrm>
        </p:spPr>
        <p:txBody>
          <a:bodyPr/>
          <a:lstStyle/>
          <a:p>
            <a:pPr marL="0" indent="0">
              <a:lnSpc>
                <a:spcPct val="100000"/>
              </a:lnSpc>
              <a:buNone/>
            </a:pPr>
            <a:r>
              <a:rPr lang="en-US" dirty="0"/>
              <a:t>The homebuying process can be confusing for many first-time buyers. In addition, they may have only a small down payment, substantial student debt or other circumstances that make them feel shut out of the market.</a:t>
            </a:r>
          </a:p>
          <a:p>
            <a:pPr marL="0" indent="0">
              <a:lnSpc>
                <a:spcPct val="100000"/>
              </a:lnSpc>
              <a:buNone/>
            </a:pPr>
            <a:r>
              <a:rPr lang="en-US" dirty="0"/>
              <a:t>Credit unions can team up with local Realtors and use the RtHO toolkit to set up homebuyer seminars that explain the process, the benefits and the financial implications of homebuying.</a:t>
            </a:r>
          </a:p>
          <a:p>
            <a:pPr marL="0" indent="0">
              <a:lnSpc>
                <a:spcPct val="100000"/>
              </a:lnSpc>
              <a:buNone/>
            </a:pPr>
            <a:r>
              <a:rPr lang="en-US" sz="2200" b="1" dirty="0">
                <a:solidFill>
                  <a:schemeClr val="accent1"/>
                </a:solidFill>
              </a:rPr>
              <a:t>The </a:t>
            </a:r>
            <a:r>
              <a:rPr lang="en-US" sz="2200" b="1" dirty="0" err="1">
                <a:solidFill>
                  <a:schemeClr val="accent1"/>
                </a:solidFill>
              </a:rPr>
              <a:t>RtHO</a:t>
            </a:r>
            <a:r>
              <a:rPr lang="en-US" sz="2200" b="1" dirty="0">
                <a:solidFill>
                  <a:schemeClr val="accent1"/>
                </a:solidFill>
              </a:rPr>
              <a:t> toolkit is complimentary and easily downloadable, and includes:</a:t>
            </a:r>
          </a:p>
          <a:p>
            <a:pPr marL="0" indent="0">
              <a:lnSpc>
                <a:spcPct val="100000"/>
              </a:lnSpc>
              <a:buNone/>
            </a:pPr>
            <a:endParaRPr lang="en-US" sz="2200" dirty="0">
              <a:solidFill>
                <a:schemeClr val="accent1"/>
              </a:solidFill>
            </a:endParaRPr>
          </a:p>
          <a:p>
            <a:pPr marL="0" indent="0">
              <a:lnSpc>
                <a:spcPct val="100000"/>
              </a:lnSpc>
              <a:buNone/>
            </a:pPr>
            <a:endParaRPr lang="en-US" sz="2200" dirty="0">
              <a:solidFill>
                <a:schemeClr val="accent1"/>
              </a:solidFill>
            </a:endParaRPr>
          </a:p>
          <a:p>
            <a:pPr marL="0" indent="0">
              <a:lnSpc>
                <a:spcPct val="100000"/>
              </a:lnSpc>
              <a:buNone/>
            </a:pPr>
            <a:endParaRPr lang="en-US" sz="2200" dirty="0">
              <a:solidFill>
                <a:schemeClr val="accent1"/>
              </a:solidFill>
            </a:endParaRPr>
          </a:p>
          <a:p>
            <a:pPr marL="0" indent="0">
              <a:lnSpc>
                <a:spcPct val="100000"/>
              </a:lnSpc>
              <a:buNone/>
            </a:pPr>
            <a:endParaRPr lang="en-US" sz="2200" dirty="0">
              <a:solidFill>
                <a:schemeClr val="accent1"/>
              </a:solidFill>
            </a:endParaRPr>
          </a:p>
          <a:p>
            <a:pPr marL="0" indent="0">
              <a:lnSpc>
                <a:spcPct val="100000"/>
              </a:lnSpc>
              <a:buNone/>
            </a:pPr>
            <a:r>
              <a:rPr lang="en-US" sz="2200" dirty="0">
                <a:solidFill>
                  <a:schemeClr val="accent1"/>
                </a:solidFill>
              </a:rPr>
              <a:t>archmicu.com/</a:t>
            </a:r>
            <a:r>
              <a:rPr lang="en-US" sz="2200" dirty="0" err="1">
                <a:solidFill>
                  <a:schemeClr val="accent1"/>
                </a:solidFill>
              </a:rPr>
              <a:t>rtho</a:t>
            </a:r>
            <a:endParaRPr lang="en-US" sz="2200" dirty="0">
              <a:solidFill>
                <a:schemeClr val="accent1"/>
              </a:solidFill>
            </a:endParaRPr>
          </a:p>
        </p:txBody>
      </p:sp>
      <p:pic>
        <p:nvPicPr>
          <p:cNvPr id="5" name="Picture 4" descr="Graphical user interface&#10;&#10;Description automatically generated">
            <a:extLst>
              <a:ext uri="{FF2B5EF4-FFF2-40B4-BE49-F238E27FC236}">
                <a16:creationId xmlns:a16="http://schemas.microsoft.com/office/drawing/2014/main" id="{201C6DB4-9980-4EEA-B838-B83F03595180}"/>
              </a:ext>
            </a:extLst>
          </p:cNvPr>
          <p:cNvPicPr>
            <a:picLocks noChangeAspect="1"/>
          </p:cNvPicPr>
          <p:nvPr/>
        </p:nvPicPr>
        <p:blipFill rotWithShape="1">
          <a:blip r:embed="rId2">
            <a:extLst>
              <a:ext uri="{28A0092B-C50C-407E-A947-70E740481C1C}">
                <a14:useLocalDpi xmlns:a14="http://schemas.microsoft.com/office/drawing/2010/main" val="0"/>
              </a:ext>
            </a:extLst>
          </a:blip>
          <a:srcRect l="2639" t="18908" r="72831" b="44539"/>
          <a:stretch/>
        </p:blipFill>
        <p:spPr>
          <a:xfrm>
            <a:off x="1290828" y="3467403"/>
            <a:ext cx="2176577" cy="1869743"/>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F913BAA0-AEB9-43BD-9C95-4EAF56F98B19}"/>
              </a:ext>
            </a:extLst>
          </p:cNvPr>
          <p:cNvPicPr>
            <a:picLocks noChangeAspect="1"/>
          </p:cNvPicPr>
          <p:nvPr/>
        </p:nvPicPr>
        <p:blipFill rotWithShape="1">
          <a:blip r:embed="rId2">
            <a:extLst>
              <a:ext uri="{28A0092B-C50C-407E-A947-70E740481C1C}">
                <a14:useLocalDpi xmlns:a14="http://schemas.microsoft.com/office/drawing/2010/main" val="0"/>
              </a:ext>
            </a:extLst>
          </a:blip>
          <a:srcRect l="41021" t="18908" r="40181" b="44539"/>
          <a:stretch/>
        </p:blipFill>
        <p:spPr>
          <a:xfrm>
            <a:off x="3814877" y="3467403"/>
            <a:ext cx="1667866" cy="1869743"/>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85A74540-6B21-4650-B058-D44E8F0A6528}"/>
              </a:ext>
            </a:extLst>
          </p:cNvPr>
          <p:cNvPicPr>
            <a:picLocks noChangeAspect="1"/>
          </p:cNvPicPr>
          <p:nvPr/>
        </p:nvPicPr>
        <p:blipFill rotWithShape="1">
          <a:blip r:embed="rId2">
            <a:extLst>
              <a:ext uri="{28A0092B-C50C-407E-A947-70E740481C1C}">
                <a14:useLocalDpi xmlns:a14="http://schemas.microsoft.com/office/drawing/2010/main" val="0"/>
              </a:ext>
            </a:extLst>
          </a:blip>
          <a:srcRect l="77545" t="18908" r="5636" b="44539"/>
          <a:stretch/>
        </p:blipFill>
        <p:spPr>
          <a:xfrm>
            <a:off x="5830214" y="3467403"/>
            <a:ext cx="1492301" cy="1869743"/>
          </a:xfrm>
          <a:prstGeom prst="rect">
            <a:avLst/>
          </a:prstGeom>
        </p:spPr>
      </p:pic>
    </p:spTree>
    <p:extLst>
      <p:ext uri="{BB962C8B-B14F-4D97-AF65-F5344CB8AC3E}">
        <p14:creationId xmlns:p14="http://schemas.microsoft.com/office/powerpoint/2010/main" val="2891195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01890321-5819-4841-88BC-5C2E68B3B074}"/>
              </a:ext>
            </a:extLst>
          </p:cNvPr>
          <p:cNvSpPr txBox="1">
            <a:spLocks/>
          </p:cNvSpPr>
          <p:nvPr/>
        </p:nvSpPr>
        <p:spPr>
          <a:xfrm>
            <a:off x="266700" y="1060704"/>
            <a:ext cx="8648700" cy="5118715"/>
          </a:xfrm>
          <a:prstGeom prst="rect">
            <a:avLst/>
          </a:prstGeom>
        </p:spPr>
        <p:txBody>
          <a:bodyPr vert="horz" lIns="0" tIns="0" rIns="0" bIns="0" rtlCol="0" anchor="ctr">
            <a:normAutofit/>
          </a:bodyPr>
          <a:lstStyle>
            <a:lvl1pPr marL="228600" indent="-228600" algn="l" defTabSz="457200" rtl="0" eaLnBrk="1" fontAlgn="base" hangingPunct="1">
              <a:lnSpc>
                <a:spcPct val="90000"/>
              </a:lnSpc>
              <a:spcBef>
                <a:spcPts val="600"/>
              </a:spcBef>
              <a:spcAft>
                <a:spcPts val="600"/>
              </a:spcAft>
              <a:buClr>
                <a:srgbClr val="AECC2E"/>
              </a:buClr>
              <a:buSzPct val="100000"/>
              <a:buFont typeface="Wingdings" panose="05000000000000000000" pitchFamily="2" charset="2"/>
              <a:buChar char="§"/>
              <a:defRPr sz="2000" b="0" kern="1200">
                <a:solidFill>
                  <a:srgbClr val="595959"/>
                </a:solidFill>
                <a:latin typeface="Calibri"/>
                <a:ea typeface="ヒラギノ角ゴ Pro W3" charset="0"/>
                <a:cs typeface="Calibri"/>
              </a:defRPr>
            </a:lvl1pPr>
            <a:lvl2pPr marL="457200" indent="-228600" algn="l" defTabSz="457200" rtl="0" eaLnBrk="1" fontAlgn="base" hangingPunct="1">
              <a:lnSpc>
                <a:spcPct val="90000"/>
              </a:lnSpc>
              <a:spcBef>
                <a:spcPct val="20000"/>
              </a:spcBef>
              <a:spcAft>
                <a:spcPct val="0"/>
              </a:spcAft>
              <a:buClr>
                <a:srgbClr val="99C221"/>
              </a:buClr>
              <a:buSzPct val="110000"/>
              <a:buFont typeface="Wingdings" pitchFamily="2" charset="2"/>
              <a:buChar char="§"/>
              <a:defRPr sz="1800" kern="1200">
                <a:solidFill>
                  <a:srgbClr val="595959"/>
                </a:solidFill>
                <a:latin typeface="Calibri"/>
                <a:ea typeface="ヒラギノ角ゴ Pro W3" charset="0"/>
                <a:cs typeface="Calibri"/>
              </a:defRPr>
            </a:lvl2pPr>
            <a:lvl3pPr marL="800100" indent="-173038" algn="l" defTabSz="457200" rtl="0" eaLnBrk="1" fontAlgn="base" hangingPunct="1">
              <a:lnSpc>
                <a:spcPct val="90000"/>
              </a:lnSpc>
              <a:spcBef>
                <a:spcPct val="20000"/>
              </a:spcBef>
              <a:spcAft>
                <a:spcPct val="0"/>
              </a:spcAft>
              <a:buClr>
                <a:srgbClr val="99C221"/>
              </a:buClr>
              <a:buSzPct val="105000"/>
              <a:buFont typeface="Calibri" panose="020F0502020204030204" pitchFamily="34" charset="0"/>
              <a:buChar char="̶"/>
              <a:defRPr sz="1600" kern="1200">
                <a:solidFill>
                  <a:srgbClr val="595959"/>
                </a:solidFill>
                <a:latin typeface="Calibri"/>
                <a:ea typeface="ヒラギノ角ゴ Pro W3" charset="0"/>
                <a:cs typeface="Calibri"/>
              </a:defRPr>
            </a:lvl3pPr>
            <a:lvl4pPr marL="912813" indent="-112713" algn="l" defTabSz="457200" rtl="0" eaLnBrk="1" fontAlgn="base" hangingPunct="1">
              <a:lnSpc>
                <a:spcPct val="90000"/>
              </a:lnSpc>
              <a:spcBef>
                <a:spcPct val="20000"/>
              </a:spcBef>
              <a:spcAft>
                <a:spcPct val="0"/>
              </a:spcAft>
              <a:buClr>
                <a:srgbClr val="99C221"/>
              </a:buClr>
              <a:buSzPct val="100000"/>
              <a:buFont typeface="Wingdings" panose="05000000000000000000" pitchFamily="2" charset="2"/>
              <a:buChar char="§"/>
              <a:tabLst/>
              <a:defRPr sz="1200" kern="1200">
                <a:solidFill>
                  <a:srgbClr val="595959"/>
                </a:solidFill>
                <a:latin typeface="Calibri"/>
                <a:ea typeface="ヒラギノ角ゴ Pro W3" charset="0"/>
                <a:cs typeface="Calibri"/>
              </a:defRPr>
            </a:lvl4pPr>
            <a:lvl5pPr marL="1085850" indent="-173038" algn="l" defTabSz="514350" rtl="0" eaLnBrk="1" fontAlgn="base" hangingPunct="1">
              <a:lnSpc>
                <a:spcPct val="90000"/>
              </a:lnSpc>
              <a:spcBef>
                <a:spcPct val="20000"/>
              </a:spcBef>
              <a:spcAft>
                <a:spcPct val="0"/>
              </a:spcAft>
              <a:buClr>
                <a:srgbClr val="AECC2E"/>
              </a:buClr>
              <a:buSzPct val="105000"/>
              <a:buFont typeface="Calibri" panose="020F0502020204030204" pitchFamily="34" charset="0"/>
              <a:buChar char="—"/>
              <a:defRPr sz="1000" kern="1200">
                <a:solidFill>
                  <a:srgbClr val="595959"/>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9600" b="1" dirty="0">
                <a:solidFill>
                  <a:schemeClr val="accent1"/>
                </a:solidFill>
              </a:rPr>
              <a:t>Questions?</a:t>
            </a:r>
            <a:endParaRPr lang="en-US" dirty="0">
              <a:solidFill>
                <a:schemeClr val="accent1"/>
              </a:solidFill>
            </a:endParaRPr>
          </a:p>
          <a:p>
            <a:pPr marL="0" indent="0" algn="ctr">
              <a:buFont typeface="Wingdings" panose="05000000000000000000" pitchFamily="2" charset="2"/>
              <a:buNone/>
            </a:pPr>
            <a:r>
              <a:rPr lang="en-US" sz="3200" dirty="0">
                <a:latin typeface="Calibri" panose="020F0502020204030204" pitchFamily="34" charset="0"/>
                <a:ea typeface="Calibri" panose="020F0502020204030204" pitchFamily="34" charset="0"/>
                <a:cs typeface="Calibri" panose="020F0502020204030204" pitchFamily="34" charset="0"/>
              </a:rPr>
              <a:t>Find out if </a:t>
            </a:r>
            <a:r>
              <a:rPr lang="en-US" sz="3200" b="1" dirty="0">
                <a:latin typeface="Calibri" panose="020F0502020204030204" pitchFamily="34" charset="0"/>
                <a:ea typeface="Calibri" panose="020F0502020204030204" pitchFamily="34" charset="0"/>
                <a:cs typeface="Calibri" panose="020F0502020204030204" pitchFamily="34" charset="0"/>
              </a:rPr>
              <a:t>your customers </a:t>
            </a:r>
            <a:r>
              <a:rPr lang="en-US" sz="3200" dirty="0">
                <a:latin typeface="Calibri" panose="020F0502020204030204" pitchFamily="34" charset="0"/>
                <a:ea typeface="Calibri" panose="020F0502020204030204" pitchFamily="34" charset="0"/>
                <a:cs typeface="Calibri" panose="020F0502020204030204" pitchFamily="34" charset="0"/>
              </a:rPr>
              <a:t>qualify for a low down payment loan insured with MI.</a:t>
            </a:r>
          </a:p>
          <a:p>
            <a:pPr marL="0" indent="0" algn="ctr">
              <a:buFont typeface="Wingdings" panose="05000000000000000000" pitchFamily="2" charset="2"/>
              <a:buNone/>
            </a:pPr>
            <a:r>
              <a:rPr lang="en-US" sz="3200" dirty="0">
                <a:latin typeface="Calibri" panose="020F0502020204030204" pitchFamily="34" charset="0"/>
                <a:ea typeface="Calibri" panose="020F0502020204030204" pitchFamily="34" charset="0"/>
                <a:cs typeface="Calibri" panose="020F0502020204030204" pitchFamily="34" charset="0"/>
              </a:rPr>
              <a:t>Ask us about </a:t>
            </a:r>
            <a:r>
              <a:rPr lang="en-US" sz="3200" b="1" dirty="0">
                <a:latin typeface="Calibri" panose="020F0502020204030204" pitchFamily="34" charset="0"/>
                <a:ea typeface="Calibri" panose="020F0502020204030204" pitchFamily="34" charset="0"/>
                <a:cs typeface="Calibri" panose="020F0502020204030204" pitchFamily="34" charset="0"/>
              </a:rPr>
              <a:t>Arch MI’s Buy with MI</a:t>
            </a:r>
            <a:r>
              <a:rPr lang="en-US" sz="3200" dirty="0">
                <a:latin typeface="Calibri" panose="020F0502020204030204" pitchFamily="34" charset="0"/>
                <a:ea typeface="Calibri" panose="020F0502020204030204" pitchFamily="34" charset="0"/>
                <a:cs typeface="Calibri" panose="020F0502020204030204" pitchFamily="34" charset="0"/>
              </a:rPr>
              <a:t>.</a:t>
            </a:r>
          </a:p>
          <a:p>
            <a:pPr marL="0" indent="0" algn="ctr">
              <a:lnSpc>
                <a:spcPct val="100000"/>
              </a:lnSpc>
              <a:buNone/>
            </a:pPr>
            <a:r>
              <a:rPr lang="en-US" sz="2200" dirty="0">
                <a:solidFill>
                  <a:schemeClr val="accent1"/>
                </a:solidFill>
              </a:rPr>
              <a:t>archmicu.com/</a:t>
            </a:r>
            <a:r>
              <a:rPr lang="en-US" sz="2200" dirty="0" err="1">
                <a:solidFill>
                  <a:schemeClr val="accent1"/>
                </a:solidFill>
              </a:rPr>
              <a:t>BuyWithMI</a:t>
            </a:r>
            <a:endParaRPr lang="en-US" sz="2200" dirty="0">
              <a:solidFill>
                <a:schemeClr val="accent1"/>
              </a:solidFill>
            </a:endParaRPr>
          </a:p>
        </p:txBody>
      </p:sp>
    </p:spTree>
    <p:extLst>
      <p:ext uri="{BB962C8B-B14F-4D97-AF65-F5344CB8AC3E}">
        <p14:creationId xmlns:p14="http://schemas.microsoft.com/office/powerpoint/2010/main" val="3294464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F592-E1E7-4B3B-B2F8-3255FECA0753}"/>
              </a:ext>
            </a:extLst>
          </p:cNvPr>
          <p:cNvSpPr>
            <a:spLocks noGrp="1"/>
          </p:cNvSpPr>
          <p:nvPr>
            <p:ph type="title"/>
          </p:nvPr>
        </p:nvSpPr>
        <p:spPr/>
        <p:txBody>
          <a:bodyPr/>
          <a:lstStyle/>
          <a:p>
            <a:r>
              <a:rPr lang="en-US" dirty="0"/>
              <a:t>Contact Me </a:t>
            </a:r>
          </a:p>
        </p:txBody>
      </p:sp>
      <p:sp>
        <p:nvSpPr>
          <p:cNvPr id="5" name="Title 1">
            <a:extLst>
              <a:ext uri="{FF2B5EF4-FFF2-40B4-BE49-F238E27FC236}">
                <a16:creationId xmlns:a16="http://schemas.microsoft.com/office/drawing/2014/main" id="{9BF6D53A-01A9-4303-8DC3-39D4E605B0AA}"/>
              </a:ext>
            </a:extLst>
          </p:cNvPr>
          <p:cNvSpPr txBox="1">
            <a:spLocks/>
          </p:cNvSpPr>
          <p:nvPr/>
        </p:nvSpPr>
        <p:spPr>
          <a:xfrm>
            <a:off x="171450" y="0"/>
            <a:ext cx="8743950" cy="808073"/>
          </a:xfrm>
          <a:prstGeom prst="rect">
            <a:avLst/>
          </a:prstGeom>
        </p:spPr>
        <p:txBody>
          <a:bodyPr vert="horz" lIns="91440" tIns="45720" rIns="91440" bIns="45720" rtlCol="0" anchor="ctr">
            <a:normAutofit/>
          </a:bodyPr>
          <a:lstStyle>
            <a:lvl1pPr algn="l" defTabSz="457200" rtl="0" eaLnBrk="1" fontAlgn="base" hangingPunct="1">
              <a:spcBef>
                <a:spcPct val="0"/>
              </a:spcBef>
              <a:spcAft>
                <a:spcPct val="0"/>
              </a:spcAft>
              <a:defRPr sz="2800" b="1" kern="1200">
                <a:solidFill>
                  <a:schemeClr val="bg1"/>
                </a:solidFill>
                <a:latin typeface="+mj-lt"/>
                <a:ea typeface="ヒラギノ角ゴ Pro W3" charset="0"/>
                <a:cs typeface="Arial"/>
              </a:defRPr>
            </a:lvl1pPr>
            <a:lvl2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2pPr>
            <a:lvl3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3pPr>
            <a:lvl4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4pPr>
            <a:lvl5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r>
              <a:rPr lang="en-US"/>
              <a:t>Contact Me </a:t>
            </a:r>
            <a:endParaRPr lang="en-US" dirty="0"/>
          </a:p>
        </p:txBody>
      </p:sp>
      <p:sp>
        <p:nvSpPr>
          <p:cNvPr id="7" name="Content Placeholder 3">
            <a:extLst>
              <a:ext uri="{FF2B5EF4-FFF2-40B4-BE49-F238E27FC236}">
                <a16:creationId xmlns:a16="http://schemas.microsoft.com/office/drawing/2014/main" id="{B9F17078-A9A7-403B-813B-5293EBFFEFCA}"/>
              </a:ext>
            </a:extLst>
          </p:cNvPr>
          <p:cNvSpPr txBox="1">
            <a:spLocks/>
          </p:cNvSpPr>
          <p:nvPr/>
        </p:nvSpPr>
        <p:spPr>
          <a:xfrm>
            <a:off x="266700" y="1009650"/>
            <a:ext cx="8648700" cy="1286983"/>
          </a:xfrm>
          <a:prstGeom prst="rect">
            <a:avLst/>
          </a:prstGeom>
        </p:spPr>
        <p:txBody>
          <a:bodyPr vert="horz" lIns="0" tIns="0" rIns="0" bIns="0" rtlCol="0">
            <a:normAutofit/>
          </a:bodyPr>
          <a:lstStyle>
            <a:lvl1pPr marL="228600" indent="-228600" algn="l" defTabSz="457200" rtl="0" eaLnBrk="1" fontAlgn="base" hangingPunct="1">
              <a:lnSpc>
                <a:spcPct val="90000"/>
              </a:lnSpc>
              <a:spcBef>
                <a:spcPts val="600"/>
              </a:spcBef>
              <a:spcAft>
                <a:spcPts val="600"/>
              </a:spcAft>
              <a:buClr>
                <a:srgbClr val="AECC2E"/>
              </a:buClr>
              <a:buSzPct val="100000"/>
              <a:buFont typeface="Wingdings" panose="05000000000000000000" pitchFamily="2" charset="2"/>
              <a:buChar char="§"/>
              <a:defRPr sz="2000" b="0" kern="1200">
                <a:solidFill>
                  <a:srgbClr val="595959"/>
                </a:solidFill>
                <a:latin typeface="Calibri"/>
                <a:ea typeface="ヒラギノ角ゴ Pro W3" charset="0"/>
                <a:cs typeface="Calibri"/>
              </a:defRPr>
            </a:lvl1pPr>
            <a:lvl2pPr marL="457200" indent="-228600" algn="l" defTabSz="457200" rtl="0" eaLnBrk="1" fontAlgn="base" hangingPunct="1">
              <a:lnSpc>
                <a:spcPct val="90000"/>
              </a:lnSpc>
              <a:spcBef>
                <a:spcPct val="20000"/>
              </a:spcBef>
              <a:spcAft>
                <a:spcPct val="0"/>
              </a:spcAft>
              <a:buClr>
                <a:srgbClr val="99C221"/>
              </a:buClr>
              <a:buSzPct val="110000"/>
              <a:buFont typeface="Wingdings" pitchFamily="2" charset="2"/>
              <a:buChar char="§"/>
              <a:defRPr sz="1800" kern="1200">
                <a:solidFill>
                  <a:srgbClr val="595959"/>
                </a:solidFill>
                <a:latin typeface="Calibri"/>
                <a:ea typeface="ヒラギノ角ゴ Pro W3" charset="0"/>
                <a:cs typeface="Calibri"/>
              </a:defRPr>
            </a:lvl2pPr>
            <a:lvl3pPr marL="800100" indent="-173038" algn="l" defTabSz="457200" rtl="0" eaLnBrk="1" fontAlgn="base" hangingPunct="1">
              <a:lnSpc>
                <a:spcPct val="90000"/>
              </a:lnSpc>
              <a:spcBef>
                <a:spcPct val="20000"/>
              </a:spcBef>
              <a:spcAft>
                <a:spcPct val="0"/>
              </a:spcAft>
              <a:buClr>
                <a:srgbClr val="99C221"/>
              </a:buClr>
              <a:buSzPct val="105000"/>
              <a:buFont typeface="Calibri" panose="020F0502020204030204" pitchFamily="34" charset="0"/>
              <a:buChar char="̶"/>
              <a:defRPr sz="1600" kern="1200">
                <a:solidFill>
                  <a:srgbClr val="595959"/>
                </a:solidFill>
                <a:latin typeface="Calibri"/>
                <a:ea typeface="ヒラギノ角ゴ Pro W3" charset="0"/>
                <a:cs typeface="Calibri"/>
              </a:defRPr>
            </a:lvl3pPr>
            <a:lvl4pPr marL="912813" indent="-112713" algn="l" defTabSz="457200" rtl="0" eaLnBrk="1" fontAlgn="base" hangingPunct="1">
              <a:lnSpc>
                <a:spcPct val="90000"/>
              </a:lnSpc>
              <a:spcBef>
                <a:spcPct val="20000"/>
              </a:spcBef>
              <a:spcAft>
                <a:spcPct val="0"/>
              </a:spcAft>
              <a:buClr>
                <a:srgbClr val="99C221"/>
              </a:buClr>
              <a:buSzPct val="100000"/>
              <a:buFont typeface="Wingdings" panose="05000000000000000000" pitchFamily="2" charset="2"/>
              <a:buChar char="§"/>
              <a:tabLst/>
              <a:defRPr sz="1200" kern="1200">
                <a:solidFill>
                  <a:srgbClr val="595959"/>
                </a:solidFill>
                <a:latin typeface="Calibri"/>
                <a:ea typeface="ヒラギノ角ゴ Pro W3" charset="0"/>
                <a:cs typeface="Calibri"/>
              </a:defRPr>
            </a:lvl4pPr>
            <a:lvl5pPr marL="1085850" indent="-173038" algn="l" defTabSz="514350" rtl="0" eaLnBrk="1" fontAlgn="base" hangingPunct="1">
              <a:lnSpc>
                <a:spcPct val="90000"/>
              </a:lnSpc>
              <a:spcBef>
                <a:spcPct val="20000"/>
              </a:spcBef>
              <a:spcAft>
                <a:spcPct val="0"/>
              </a:spcAft>
              <a:buClr>
                <a:srgbClr val="AECC2E"/>
              </a:buClr>
              <a:buSzPct val="105000"/>
              <a:buFont typeface="Calibri" panose="020F0502020204030204" pitchFamily="34" charset="0"/>
              <a:buChar char="—"/>
              <a:defRPr sz="1000" kern="1200">
                <a:solidFill>
                  <a:srgbClr val="595959"/>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b="1" dirty="0"/>
              <a:t>To discuss in more detail, please connect with me: </a:t>
            </a:r>
          </a:p>
          <a:p>
            <a:pPr marL="0" indent="0">
              <a:buFont typeface="Wingdings" panose="05000000000000000000" pitchFamily="2" charset="2"/>
              <a:buNone/>
            </a:pPr>
            <a:r>
              <a:rPr lang="en-US" sz="2400" dirty="0"/>
              <a:t>&lt;Insert Your CU Contact Info Below&gt;</a:t>
            </a:r>
          </a:p>
        </p:txBody>
      </p:sp>
      <p:sp>
        <p:nvSpPr>
          <p:cNvPr id="11" name="TextBox 10">
            <a:extLst>
              <a:ext uri="{FF2B5EF4-FFF2-40B4-BE49-F238E27FC236}">
                <a16:creationId xmlns:a16="http://schemas.microsoft.com/office/drawing/2014/main" id="{45D3BEEA-43EF-4187-BEB2-12C30EE2BF11}"/>
              </a:ext>
            </a:extLst>
          </p:cNvPr>
          <p:cNvSpPr txBox="1"/>
          <p:nvPr/>
        </p:nvSpPr>
        <p:spPr>
          <a:xfrm>
            <a:off x="266700" y="2487577"/>
            <a:ext cx="4305300" cy="1692771"/>
          </a:xfrm>
          <a:prstGeom prst="rect">
            <a:avLst/>
          </a:prstGeom>
          <a:noFill/>
        </p:spPr>
        <p:txBody>
          <a:bodyPr wrap="square" lIns="0" tIns="0" rIns="0" bIns="0" rtlCol="0">
            <a:spAutoFit/>
          </a:bodyPr>
          <a:lstStyle/>
          <a:p>
            <a:pPr marL="0" indent="0">
              <a:buNone/>
            </a:pPr>
            <a:r>
              <a:rPr lang="en-US" sz="2200" b="1" dirty="0"/>
              <a:t>First, Last Name </a:t>
            </a:r>
          </a:p>
          <a:p>
            <a:pPr marL="0" indent="0">
              <a:buNone/>
            </a:pPr>
            <a:r>
              <a:rPr lang="en-US" sz="2200" dirty="0"/>
              <a:t>Title </a:t>
            </a:r>
          </a:p>
          <a:p>
            <a:pPr marL="0" indent="0">
              <a:buNone/>
            </a:pPr>
            <a:r>
              <a:rPr lang="en-US" sz="2200" dirty="0"/>
              <a:t>Company 			</a:t>
            </a:r>
          </a:p>
          <a:p>
            <a:pPr marL="0" indent="0">
              <a:buNone/>
            </a:pPr>
            <a:r>
              <a:rPr lang="en-US" sz="2200" dirty="0"/>
              <a:t>City, State ZIP Code </a:t>
            </a:r>
          </a:p>
          <a:p>
            <a:endParaRPr lang="en-US" sz="2200" dirty="0"/>
          </a:p>
        </p:txBody>
      </p:sp>
      <p:sp>
        <p:nvSpPr>
          <p:cNvPr id="12" name="TextBox 11">
            <a:extLst>
              <a:ext uri="{FF2B5EF4-FFF2-40B4-BE49-F238E27FC236}">
                <a16:creationId xmlns:a16="http://schemas.microsoft.com/office/drawing/2014/main" id="{F79AB464-D9DD-4103-941D-261B317D8530}"/>
              </a:ext>
            </a:extLst>
          </p:cNvPr>
          <p:cNvSpPr txBox="1"/>
          <p:nvPr/>
        </p:nvSpPr>
        <p:spPr>
          <a:xfrm>
            <a:off x="4572000" y="2826131"/>
            <a:ext cx="4305300" cy="1354217"/>
          </a:xfrm>
          <a:prstGeom prst="rect">
            <a:avLst/>
          </a:prstGeom>
          <a:noFill/>
        </p:spPr>
        <p:txBody>
          <a:bodyPr wrap="square" lIns="0" tIns="0" rIns="0" bIns="0" rtlCol="0">
            <a:spAutoFit/>
          </a:bodyPr>
          <a:lstStyle/>
          <a:p>
            <a:pPr marL="0" indent="0">
              <a:buNone/>
            </a:pPr>
            <a:r>
              <a:rPr lang="en-US" sz="2200" dirty="0"/>
              <a:t>Phone Number </a:t>
            </a:r>
          </a:p>
          <a:p>
            <a:pPr marL="0" indent="0">
              <a:buNone/>
            </a:pPr>
            <a:r>
              <a:rPr lang="en-US" sz="2200" dirty="0"/>
              <a:t>Email Address</a:t>
            </a:r>
          </a:p>
          <a:p>
            <a:pPr marL="0" indent="0">
              <a:buNone/>
            </a:pPr>
            <a:r>
              <a:rPr lang="en-US" sz="2200" dirty="0"/>
              <a:t>Web Address</a:t>
            </a:r>
          </a:p>
          <a:p>
            <a:endParaRPr lang="en-US" sz="2200" dirty="0"/>
          </a:p>
        </p:txBody>
      </p:sp>
    </p:spTree>
    <p:extLst>
      <p:ext uri="{BB962C8B-B14F-4D97-AF65-F5344CB8AC3E}">
        <p14:creationId xmlns:p14="http://schemas.microsoft.com/office/powerpoint/2010/main" val="123404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able, sitting, wooden, water&#10;&#10;Description automatically generated">
            <a:extLst>
              <a:ext uri="{FF2B5EF4-FFF2-40B4-BE49-F238E27FC236}">
                <a16:creationId xmlns:a16="http://schemas.microsoft.com/office/drawing/2014/main" id="{8FC1183E-7EA2-4BEE-9539-60820EFE84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59" t="11531" r="8759" b="53"/>
          <a:stretch/>
        </p:blipFill>
        <p:spPr>
          <a:xfrm>
            <a:off x="-2331" y="805218"/>
            <a:ext cx="9144000" cy="5300840"/>
          </a:xfrm>
          <a:prstGeom prst="rect">
            <a:avLst/>
          </a:prstGeom>
        </p:spPr>
      </p:pic>
      <p:pic>
        <p:nvPicPr>
          <p:cNvPr id="26" name="Picture 4" descr="\\cmgmi.local\departments\Marketing\Private\Henry's Folder\Jobs\Drawing Flyers\Graphics\linkedin_logo_package\LinkedIn [in]\Screen\2-Color Reversed\In-2CRev-128px-TM.png">
            <a:extLst>
              <a:ext uri="{FF2B5EF4-FFF2-40B4-BE49-F238E27FC236}">
                <a16:creationId xmlns:a16="http://schemas.microsoft.com/office/drawing/2014/main" id="{072881DA-D913-45FD-AFB7-DDB27C6081D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57608" y="3454693"/>
            <a:ext cx="480124" cy="47755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55D5BFC8-E298-4C38-9F59-ACDFF94CDAB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730" t="4306" r="15729" b="4121"/>
          <a:stretch/>
        </p:blipFill>
        <p:spPr>
          <a:xfrm>
            <a:off x="1523251" y="3453709"/>
            <a:ext cx="477568" cy="478536"/>
          </a:xfrm>
          <a:prstGeom prst="rect">
            <a:avLst/>
          </a:prstGeom>
        </p:spPr>
      </p:pic>
      <p:grpSp>
        <p:nvGrpSpPr>
          <p:cNvPr id="29" name="Group 28">
            <a:extLst>
              <a:ext uri="{FF2B5EF4-FFF2-40B4-BE49-F238E27FC236}">
                <a16:creationId xmlns:a16="http://schemas.microsoft.com/office/drawing/2014/main" id="{7048032C-C403-4AE9-8FE3-62C650784E9C}"/>
              </a:ext>
            </a:extLst>
          </p:cNvPr>
          <p:cNvGrpSpPr/>
          <p:nvPr/>
        </p:nvGrpSpPr>
        <p:grpSpPr>
          <a:xfrm>
            <a:off x="2111513" y="3453709"/>
            <a:ext cx="477568" cy="477568"/>
            <a:chOff x="2082025" y="3078499"/>
            <a:chExt cx="477568" cy="477568"/>
          </a:xfrm>
        </p:grpSpPr>
        <p:sp>
          <p:nvSpPr>
            <p:cNvPr id="31" name="Rectangle 30">
              <a:extLst>
                <a:ext uri="{FF2B5EF4-FFF2-40B4-BE49-F238E27FC236}">
                  <a16:creationId xmlns:a16="http://schemas.microsoft.com/office/drawing/2014/main" id="{4EBE1D06-44CE-4D8C-AC1F-08DEF8AD1DC6}"/>
                </a:ext>
              </a:extLst>
            </p:cNvPr>
            <p:cNvSpPr/>
            <p:nvPr/>
          </p:nvSpPr>
          <p:spPr>
            <a:xfrm>
              <a:off x="2082025" y="3078499"/>
              <a:ext cx="477568" cy="4775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2" name="Graphic 31">
              <a:extLst>
                <a:ext uri="{FF2B5EF4-FFF2-40B4-BE49-F238E27FC236}">
                  <a16:creationId xmlns:a16="http://schemas.microsoft.com/office/drawing/2014/main" id="{E067DC73-8A04-44FE-B9DF-82B117E211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54766" y="3161705"/>
              <a:ext cx="317501" cy="317501"/>
            </a:xfrm>
            <a:prstGeom prst="rect">
              <a:avLst/>
            </a:prstGeom>
          </p:spPr>
        </p:pic>
      </p:grpSp>
      <p:pic>
        <p:nvPicPr>
          <p:cNvPr id="30" name="Picture 29">
            <a:extLst>
              <a:ext uri="{FF2B5EF4-FFF2-40B4-BE49-F238E27FC236}">
                <a16:creationId xmlns:a16="http://schemas.microsoft.com/office/drawing/2014/main" id="{3CBAC7F5-DF3E-43B8-ABDB-D9A9425F06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03803" y="3453709"/>
            <a:ext cx="477568" cy="477568"/>
          </a:xfrm>
          <a:prstGeom prst="rect">
            <a:avLst/>
          </a:prstGeom>
        </p:spPr>
      </p:pic>
      <p:sp>
        <p:nvSpPr>
          <p:cNvPr id="33" name="Title 6">
            <a:extLst>
              <a:ext uri="{FF2B5EF4-FFF2-40B4-BE49-F238E27FC236}">
                <a16:creationId xmlns:a16="http://schemas.microsoft.com/office/drawing/2014/main" id="{B6458BDC-42A3-4977-86F7-C19322D9D595}"/>
              </a:ext>
            </a:extLst>
          </p:cNvPr>
          <p:cNvSpPr txBox="1">
            <a:spLocks/>
          </p:cNvSpPr>
          <p:nvPr>
            <p:custDataLst>
              <p:tags r:id="rId1"/>
            </p:custDataLst>
          </p:nvPr>
        </p:nvSpPr>
        <p:spPr>
          <a:xfrm>
            <a:off x="-2331" y="3051373"/>
            <a:ext cx="1724025" cy="246221"/>
          </a:xfrm>
          <a:prstGeom prst="rect">
            <a:avLst/>
          </a:prstGeom>
          <a:noFill/>
        </p:spPr>
        <p:txBody>
          <a:bodyPr vert="horz" wrap="square" lIns="0" tIns="0" rIns="0" bIns="0" rtlCol="0" anchor="ctr" anchorCtr="0">
            <a:spAutoFit/>
          </a:bodyPr>
          <a:lstStyle>
            <a:lvl1pPr algn="l" defTabSz="914400" rtl="0" eaLnBrk="1" latinLnBrk="0" hangingPunct="1">
              <a:spcBef>
                <a:spcPct val="0"/>
              </a:spcBef>
              <a:buNone/>
              <a:defRPr sz="3000" b="1" i="0" u="none" kern="1200">
                <a:solidFill>
                  <a:schemeClr val="bg2"/>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all" spc="0" normalizeH="0" baseline="0" noProof="0" dirty="0">
                <a:ln>
                  <a:noFill/>
                </a:ln>
                <a:effectLst/>
                <a:uLnTx/>
                <a:uFillTx/>
                <a:latin typeface="Calibri"/>
                <a:ea typeface="+mj-ea"/>
                <a:cs typeface="+mj-cs"/>
              </a:rPr>
              <a:t>Follow Us On:</a:t>
            </a:r>
          </a:p>
        </p:txBody>
      </p:sp>
      <p:sp>
        <p:nvSpPr>
          <p:cNvPr id="34" name="Rectangle 33">
            <a:extLst>
              <a:ext uri="{FF2B5EF4-FFF2-40B4-BE49-F238E27FC236}">
                <a16:creationId xmlns:a16="http://schemas.microsoft.com/office/drawing/2014/main" id="{4FE9B693-803A-4518-B010-09C3E260D0E2}"/>
              </a:ext>
            </a:extLst>
          </p:cNvPr>
          <p:cNvSpPr/>
          <p:nvPr>
            <p:custDataLst>
              <p:tags r:id="rId2"/>
            </p:custDataLst>
          </p:nvPr>
        </p:nvSpPr>
        <p:spPr>
          <a:xfrm>
            <a:off x="357609" y="4079688"/>
            <a:ext cx="8430142" cy="873637"/>
          </a:xfrm>
          <a:prstGeom prst="rect">
            <a:avLst/>
          </a:prstGeom>
        </p:spPr>
        <p:txBody>
          <a:bodyPr wrap="square" lIns="0" tIns="0" rIns="0">
            <a:spAutoFit/>
          </a:bodyPr>
          <a:lstStyle/>
          <a:p>
            <a:pPr marL="0" marR="0" lvl="0" indent="0" defTabSz="914400" rtl="0" eaLnBrk="1" fontAlgn="auto" latinLnBrk="0" hangingPunct="1">
              <a:lnSpc>
                <a:spcPct val="60000"/>
              </a:lnSpc>
              <a:spcBef>
                <a:spcPts val="0"/>
              </a:spcBef>
              <a:spcAft>
                <a:spcPts val="600"/>
              </a:spcAft>
              <a:buClrTx/>
              <a:buSzTx/>
              <a:buFontTx/>
              <a:buNone/>
              <a:tabLst/>
              <a:defRPr/>
            </a:pPr>
            <a:r>
              <a:rPr kumimoji="0" lang="en-US" sz="1100" b="1" i="0" u="none" strike="noStrike" kern="1200" cap="none" spc="0" normalizeH="0" baseline="0" noProof="0" dirty="0">
                <a:ln>
                  <a:noFill/>
                </a:ln>
                <a:effectLst/>
                <a:uLnTx/>
                <a:uFillTx/>
                <a:latin typeface="Calibri"/>
                <a:ea typeface="+mn-ea"/>
                <a:cs typeface="+mn-cs"/>
              </a:rPr>
              <a:t>LinkedIn </a:t>
            </a:r>
            <a:r>
              <a:rPr kumimoji="0" lang="en-US" sz="1100" i="0" u="none" strike="noStrike" kern="1200" cap="none" spc="0" normalizeH="0" baseline="0" noProof="0" dirty="0">
                <a:ln>
                  <a:noFill/>
                </a:ln>
                <a:effectLst/>
                <a:uLnTx/>
                <a:uFillTx/>
                <a:latin typeface="Calibri"/>
                <a:ea typeface="+mn-ea"/>
                <a:cs typeface="+mn-cs"/>
              </a:rPr>
              <a:t>(Arch Mortgage Insurance Company)</a:t>
            </a:r>
          </a:p>
          <a:p>
            <a:pPr marL="0" marR="0" lvl="0" indent="0" defTabSz="914400" rtl="0" eaLnBrk="1" fontAlgn="auto" latinLnBrk="0" hangingPunct="1">
              <a:lnSpc>
                <a:spcPct val="60000"/>
              </a:lnSpc>
              <a:spcBef>
                <a:spcPts val="0"/>
              </a:spcBef>
              <a:spcAft>
                <a:spcPts val="600"/>
              </a:spcAft>
              <a:buClrTx/>
              <a:buSzTx/>
              <a:buFontTx/>
              <a:buNone/>
              <a:tabLst/>
              <a:defRPr/>
            </a:pPr>
            <a:r>
              <a:rPr lang="en-US" sz="1100" b="1" dirty="0">
                <a:latin typeface="Calibri"/>
              </a:rPr>
              <a:t>X </a:t>
            </a:r>
            <a:r>
              <a:rPr lang="en-US" sz="1100" dirty="0">
                <a:latin typeface="Calibri"/>
              </a:rPr>
              <a:t>(x.com/</a:t>
            </a:r>
            <a:r>
              <a:rPr lang="en-US" sz="1100" dirty="0" err="1">
                <a:latin typeface="Calibri"/>
              </a:rPr>
              <a:t>archmi_us</a:t>
            </a:r>
            <a:r>
              <a:rPr lang="en-US" sz="1100" dirty="0">
                <a:latin typeface="Calibri"/>
              </a:rPr>
              <a:t>)</a:t>
            </a:r>
          </a:p>
          <a:p>
            <a:pPr marL="0" marR="0" lvl="0" indent="0" defTabSz="914400" rtl="0" eaLnBrk="1" fontAlgn="auto" latinLnBrk="0" hangingPunct="1">
              <a:lnSpc>
                <a:spcPct val="60000"/>
              </a:lnSpc>
              <a:spcBef>
                <a:spcPts val="0"/>
              </a:spcBef>
              <a:spcAft>
                <a:spcPts val="600"/>
              </a:spcAft>
              <a:buClrTx/>
              <a:buSzTx/>
              <a:buFontTx/>
              <a:buNone/>
              <a:tabLst/>
              <a:defRPr/>
            </a:pPr>
            <a:r>
              <a:rPr kumimoji="0" lang="en-US" sz="1100" b="1" i="0" u="none" strike="noStrike" kern="1200" cap="none" spc="0" normalizeH="0" baseline="0" noProof="0" dirty="0">
                <a:ln>
                  <a:noFill/>
                </a:ln>
                <a:effectLst/>
                <a:uLnTx/>
                <a:uFillTx/>
                <a:latin typeface="Calibri"/>
                <a:ea typeface="+mn-ea"/>
                <a:cs typeface="+mn-cs"/>
              </a:rPr>
              <a:t>Facebook.com</a:t>
            </a:r>
            <a:r>
              <a:rPr lang="en-US" sz="1100" b="1" dirty="0">
                <a:latin typeface="Calibri"/>
              </a:rPr>
              <a:t> </a:t>
            </a:r>
            <a:r>
              <a:rPr lang="en-US" sz="1100" dirty="0">
                <a:latin typeface="Calibri"/>
              </a:rPr>
              <a:t>(Facebook.com/</a:t>
            </a:r>
            <a:r>
              <a:rPr kumimoji="0" lang="en-US" sz="1100" i="0" u="none" strike="noStrike" kern="1200" cap="none" spc="0" normalizeH="0" baseline="0" noProof="0" dirty="0">
                <a:ln>
                  <a:noFill/>
                </a:ln>
                <a:effectLst/>
                <a:uLnTx/>
                <a:uFillTx/>
                <a:latin typeface="Calibri"/>
                <a:ea typeface="+mn-ea"/>
                <a:cs typeface="+mn-cs"/>
              </a:rPr>
              <a:t>Arch-Mortgage-Insurance)</a:t>
            </a:r>
          </a:p>
          <a:p>
            <a:pPr marL="0" marR="0" lvl="0" indent="0" defTabSz="914400" rtl="0" eaLnBrk="1" fontAlgn="auto" latinLnBrk="0" hangingPunct="1">
              <a:lnSpc>
                <a:spcPct val="60000"/>
              </a:lnSpc>
              <a:spcBef>
                <a:spcPts val="0"/>
              </a:spcBef>
              <a:spcAft>
                <a:spcPts val="600"/>
              </a:spcAft>
              <a:buClrTx/>
              <a:buSzTx/>
              <a:buFontTx/>
              <a:buNone/>
              <a:tabLst/>
              <a:defRPr/>
            </a:pPr>
            <a:r>
              <a:rPr lang="en-US" sz="1100" b="1" dirty="0">
                <a:latin typeface="Calibri"/>
              </a:rPr>
              <a:t>Instagram </a:t>
            </a:r>
            <a:r>
              <a:rPr lang="en-US" sz="1100" dirty="0">
                <a:latin typeface="Calibri"/>
              </a:rPr>
              <a:t>(archmi_us)</a:t>
            </a:r>
          </a:p>
          <a:p>
            <a:pPr marL="0" marR="0" lvl="0" indent="0" defTabSz="914400" rtl="0" eaLnBrk="1" fontAlgn="auto" latinLnBrk="0" hangingPunct="1">
              <a:lnSpc>
                <a:spcPct val="60000"/>
              </a:lnSpc>
              <a:spcBef>
                <a:spcPts val="0"/>
              </a:spcBef>
              <a:spcAft>
                <a:spcPts val="600"/>
              </a:spcAft>
              <a:buClrTx/>
              <a:buSzTx/>
              <a:buFontTx/>
              <a:buNone/>
              <a:tabLst/>
              <a:defRPr/>
            </a:pPr>
            <a:r>
              <a:rPr kumimoji="0" lang="en-US" sz="1100" b="1" i="0" u="none" strike="noStrike" kern="1200" cap="none" spc="0" normalizeH="0" baseline="0" noProof="0" dirty="0">
                <a:ln>
                  <a:noFill/>
                </a:ln>
                <a:effectLst/>
                <a:uLnTx/>
                <a:uFillTx/>
                <a:latin typeface="Calibri"/>
                <a:ea typeface="+mn-ea"/>
                <a:cs typeface="+mn-cs"/>
              </a:rPr>
              <a:t>Vimeo </a:t>
            </a:r>
            <a:r>
              <a:rPr kumimoji="0" lang="en-US" sz="1100" i="0" u="none" strike="noStrike" kern="1200" cap="none" spc="0" normalizeH="0" baseline="0" noProof="0" dirty="0">
                <a:ln>
                  <a:noFill/>
                </a:ln>
                <a:effectLst/>
                <a:uLnTx/>
                <a:uFillTx/>
                <a:latin typeface="Calibri"/>
                <a:ea typeface="+mn-ea"/>
                <a:cs typeface="+mn-cs"/>
              </a:rPr>
              <a:t>(archmi_us)</a:t>
            </a:r>
          </a:p>
        </p:txBody>
      </p:sp>
      <p:grpSp>
        <p:nvGrpSpPr>
          <p:cNvPr id="35" name="Group 34">
            <a:extLst>
              <a:ext uri="{FF2B5EF4-FFF2-40B4-BE49-F238E27FC236}">
                <a16:creationId xmlns:a16="http://schemas.microsoft.com/office/drawing/2014/main" id="{097C62D2-50A6-4215-B1EC-1BD0816859EC}"/>
              </a:ext>
            </a:extLst>
          </p:cNvPr>
          <p:cNvGrpSpPr/>
          <p:nvPr/>
        </p:nvGrpSpPr>
        <p:grpSpPr>
          <a:xfrm rot="10800000">
            <a:off x="4864606" y="1616662"/>
            <a:ext cx="4279394" cy="1068596"/>
            <a:chOff x="0" y="1496159"/>
            <a:chExt cx="3694863" cy="922635"/>
          </a:xfrm>
          <a:solidFill>
            <a:schemeClr val="accent1">
              <a:alpha val="85098"/>
            </a:schemeClr>
          </a:solidFill>
        </p:grpSpPr>
        <p:sp>
          <p:nvSpPr>
            <p:cNvPr id="36" name="Freeform 6">
              <a:extLst>
                <a:ext uri="{FF2B5EF4-FFF2-40B4-BE49-F238E27FC236}">
                  <a16:creationId xmlns:a16="http://schemas.microsoft.com/office/drawing/2014/main" id="{0CEF796D-3117-4F56-BF19-6B9B1C514BF3}"/>
                </a:ext>
              </a:extLst>
            </p:cNvPr>
            <p:cNvSpPr>
              <a:spLocks/>
            </p:cNvSpPr>
            <p:nvPr/>
          </p:nvSpPr>
          <p:spPr bwMode="auto">
            <a:xfrm>
              <a:off x="2738975" y="1496159"/>
              <a:ext cx="955888" cy="922635"/>
            </a:xfrm>
            <a:custGeom>
              <a:avLst/>
              <a:gdLst>
                <a:gd name="T0" fmla="*/ 0 w 4246"/>
                <a:gd name="T1" fmla="*/ 2880 h 2880"/>
                <a:gd name="T2" fmla="*/ 0 w 4246"/>
                <a:gd name="T3" fmla="*/ 0 h 2880"/>
                <a:gd name="T4" fmla="*/ 3436 w 4246"/>
                <a:gd name="T5" fmla="*/ 0 h 2880"/>
                <a:gd name="T6" fmla="*/ 4246 w 4246"/>
                <a:gd name="T7" fmla="*/ 2880 h 2880"/>
                <a:gd name="T8" fmla="*/ 0 w 4246"/>
                <a:gd name="T9" fmla="*/ 2880 h 2880"/>
                <a:gd name="connsiteX0" fmla="*/ 0 w 10000"/>
                <a:gd name="connsiteY0" fmla="*/ 10000 h 10000"/>
                <a:gd name="connsiteX1" fmla="*/ 0 w 10000"/>
                <a:gd name="connsiteY1" fmla="*/ 0 h 10000"/>
                <a:gd name="connsiteX2" fmla="*/ 7796 w 10000"/>
                <a:gd name="connsiteY2" fmla="*/ 0 h 10000"/>
                <a:gd name="connsiteX3" fmla="*/ 10000 w 10000"/>
                <a:gd name="connsiteY3" fmla="*/ 10000 h 10000"/>
                <a:gd name="connsiteX4" fmla="*/ 0 w 10000"/>
                <a:gd name="connsiteY4" fmla="*/ 10000 h 10000"/>
                <a:gd name="connsiteX0" fmla="*/ 0 w 9353"/>
                <a:gd name="connsiteY0" fmla="*/ 10000 h 10000"/>
                <a:gd name="connsiteX1" fmla="*/ 0 w 9353"/>
                <a:gd name="connsiteY1" fmla="*/ 0 h 10000"/>
                <a:gd name="connsiteX2" fmla="*/ 7796 w 9353"/>
                <a:gd name="connsiteY2" fmla="*/ 0 h 10000"/>
                <a:gd name="connsiteX3" fmla="*/ 9353 w 9353"/>
                <a:gd name="connsiteY3" fmla="*/ 10000 h 10000"/>
                <a:gd name="connsiteX4" fmla="*/ 0 w 9353"/>
                <a:gd name="connsiteY4" fmla="*/ 10000 h 10000"/>
                <a:gd name="connsiteX0" fmla="*/ 0 w 10000"/>
                <a:gd name="connsiteY0" fmla="*/ 10000 h 10000"/>
                <a:gd name="connsiteX1" fmla="*/ 0 w 10000"/>
                <a:gd name="connsiteY1" fmla="*/ 0 h 10000"/>
                <a:gd name="connsiteX2" fmla="*/ 7869 w 10000"/>
                <a:gd name="connsiteY2" fmla="*/ 0 h 10000"/>
                <a:gd name="connsiteX3" fmla="*/ 10000 w 10000"/>
                <a:gd name="connsiteY3" fmla="*/ 10000 h 10000"/>
                <a:gd name="connsiteX4" fmla="*/ 0 w 10000"/>
                <a:gd name="connsiteY4" fmla="*/ 10000 h 10000"/>
                <a:gd name="connsiteX0" fmla="*/ 0 w 10196"/>
                <a:gd name="connsiteY0" fmla="*/ 10000 h 10000"/>
                <a:gd name="connsiteX1" fmla="*/ 0 w 10196"/>
                <a:gd name="connsiteY1" fmla="*/ 0 h 10000"/>
                <a:gd name="connsiteX2" fmla="*/ 7869 w 10196"/>
                <a:gd name="connsiteY2" fmla="*/ 0 h 10000"/>
                <a:gd name="connsiteX3" fmla="*/ 10196 w 10196"/>
                <a:gd name="connsiteY3" fmla="*/ 9963 h 10000"/>
                <a:gd name="connsiteX4" fmla="*/ 0 w 10196"/>
                <a:gd name="connsiteY4" fmla="*/ 10000 h 10000"/>
                <a:gd name="connsiteX0" fmla="*/ 0 w 10200"/>
                <a:gd name="connsiteY0" fmla="*/ 10000 h 10005"/>
                <a:gd name="connsiteX1" fmla="*/ 0 w 10200"/>
                <a:gd name="connsiteY1" fmla="*/ 0 h 10005"/>
                <a:gd name="connsiteX2" fmla="*/ 7869 w 10200"/>
                <a:gd name="connsiteY2" fmla="*/ 0 h 10005"/>
                <a:gd name="connsiteX3" fmla="*/ 10200 w 10200"/>
                <a:gd name="connsiteY3" fmla="*/ 10005 h 10005"/>
                <a:gd name="connsiteX4" fmla="*/ 0 w 10200"/>
                <a:gd name="connsiteY4" fmla="*/ 10000 h 1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 h="10005">
                  <a:moveTo>
                    <a:pt x="0" y="10000"/>
                  </a:moveTo>
                  <a:lnTo>
                    <a:pt x="0" y="0"/>
                  </a:lnTo>
                  <a:lnTo>
                    <a:pt x="7869" y="0"/>
                  </a:lnTo>
                  <a:lnTo>
                    <a:pt x="10200" y="10005"/>
                  </a:lnTo>
                  <a:lnTo>
                    <a:pt x="0" y="10000"/>
                  </a:lnTo>
                  <a:close/>
                </a:path>
              </a:pathLst>
            </a:custGeom>
            <a:grpFill/>
            <a:ln w="152400">
              <a:noFill/>
              <a:miter lim="800000"/>
            </a:ln>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7" name="Freeform 6">
              <a:extLst>
                <a:ext uri="{FF2B5EF4-FFF2-40B4-BE49-F238E27FC236}">
                  <a16:creationId xmlns:a16="http://schemas.microsoft.com/office/drawing/2014/main" id="{6E4BF907-02AE-4CC2-9A26-EED6F0863FCC}"/>
                </a:ext>
              </a:extLst>
            </p:cNvPr>
            <p:cNvSpPr>
              <a:spLocks/>
            </p:cNvSpPr>
            <p:nvPr/>
          </p:nvSpPr>
          <p:spPr bwMode="auto">
            <a:xfrm rot="10800000">
              <a:off x="0" y="1496160"/>
              <a:ext cx="2738974" cy="922634"/>
            </a:xfrm>
            <a:prstGeom prst="rect">
              <a:avLst/>
            </a:prstGeom>
            <a:grpFill/>
            <a:ln w="152400">
              <a:noFill/>
              <a:miter lim="800000"/>
            </a:ln>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grpSp>
      <p:sp>
        <p:nvSpPr>
          <p:cNvPr id="38" name="Title 6">
            <a:extLst>
              <a:ext uri="{FF2B5EF4-FFF2-40B4-BE49-F238E27FC236}">
                <a16:creationId xmlns:a16="http://schemas.microsoft.com/office/drawing/2014/main" id="{3BBF032F-AD65-4A8B-ADE3-39A17F999931}"/>
              </a:ext>
            </a:extLst>
          </p:cNvPr>
          <p:cNvSpPr txBox="1">
            <a:spLocks/>
          </p:cNvSpPr>
          <p:nvPr>
            <p:custDataLst>
              <p:tags r:id="rId3"/>
            </p:custDataLst>
          </p:nvPr>
        </p:nvSpPr>
        <p:spPr>
          <a:xfrm>
            <a:off x="4937760" y="1705792"/>
            <a:ext cx="3913252" cy="861774"/>
          </a:xfrm>
          <a:prstGeom prst="rect">
            <a:avLst/>
          </a:prstGeom>
          <a:noFill/>
        </p:spPr>
        <p:txBody>
          <a:bodyPr vert="horz" wrap="square" lIns="0" tIns="0" rIns="0" bIns="0" rtlCol="0" anchor="ctr" anchorCtr="0">
            <a:spAutoFit/>
          </a:bodyPr>
          <a:lstStyle>
            <a:lvl1pPr algn="l" defTabSz="914400" rtl="0" eaLnBrk="1" latinLnBrk="0" hangingPunct="1">
              <a:spcBef>
                <a:spcPct val="0"/>
              </a:spcBef>
              <a:buNone/>
              <a:defRPr sz="3000" b="1" i="0" u="none" kern="1200">
                <a:solidFill>
                  <a:schemeClr val="bg2"/>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i="0" u="none" strike="noStrike" kern="1200" cap="all" spc="0" normalizeH="0" baseline="0" noProof="0" dirty="0">
                <a:ln>
                  <a:noFill/>
                </a:ln>
                <a:solidFill>
                  <a:schemeClr val="bg1"/>
                </a:solidFill>
                <a:effectLst/>
                <a:uLnTx/>
                <a:uFillTx/>
                <a:latin typeface="Calibri"/>
                <a:ea typeface="+mj-ea"/>
                <a:cs typeface="+mj-cs"/>
              </a:rPr>
              <a:t>THANK YOU</a:t>
            </a:r>
          </a:p>
        </p:txBody>
      </p:sp>
      <p:sp>
        <p:nvSpPr>
          <p:cNvPr id="8" name="TextBox 7">
            <a:extLst>
              <a:ext uri="{FF2B5EF4-FFF2-40B4-BE49-F238E27FC236}">
                <a16:creationId xmlns:a16="http://schemas.microsoft.com/office/drawing/2014/main" id="{84B5A92B-CE88-473D-B1D3-6FFCBD73EBB0}"/>
              </a:ext>
            </a:extLst>
          </p:cNvPr>
          <p:cNvSpPr txBox="1"/>
          <p:nvPr/>
        </p:nvSpPr>
        <p:spPr>
          <a:xfrm>
            <a:off x="357286" y="5031382"/>
            <a:ext cx="8266014" cy="769441"/>
          </a:xfrm>
          <a:prstGeom prst="rect">
            <a:avLst/>
          </a:prstGeom>
          <a:noFill/>
          <a:ln>
            <a:noFill/>
          </a:ln>
        </p:spPr>
        <p:txBody>
          <a:bodyPr wrap="square" lIns="0" tIns="0" rIns="0" bIns="0" rtlCol="0">
            <a:spAutoFit/>
          </a:bodyPr>
          <a:lstStyle/>
          <a:p>
            <a:pPr>
              <a:lnSpc>
                <a:spcPct val="100000"/>
              </a:lnSpc>
            </a:pPr>
            <a:r>
              <a:rPr lang="en-US" sz="950" b="1" spc="-20" dirty="0">
                <a:solidFill>
                  <a:srgbClr val="57585B"/>
                </a:solidFill>
                <a:cs typeface="Arial"/>
              </a:rPr>
              <a:t>A</a:t>
            </a:r>
            <a:r>
              <a:rPr lang="en-US" sz="950" b="1" spc="-5" dirty="0">
                <a:solidFill>
                  <a:srgbClr val="57585B"/>
                </a:solidFill>
                <a:cs typeface="Arial"/>
              </a:rPr>
              <a:t>RCH M</a:t>
            </a:r>
            <a:r>
              <a:rPr lang="en-US" sz="950" b="1" spc="-10" dirty="0">
                <a:solidFill>
                  <a:srgbClr val="57585B"/>
                </a:solidFill>
                <a:cs typeface="Arial"/>
              </a:rPr>
              <a:t>OR</a:t>
            </a:r>
            <a:r>
              <a:rPr lang="en-US" sz="950" b="1" spc="-15" dirty="0">
                <a:solidFill>
                  <a:srgbClr val="57585B"/>
                </a:solidFill>
                <a:cs typeface="Arial"/>
              </a:rPr>
              <a:t>T</a:t>
            </a:r>
            <a:r>
              <a:rPr lang="en-US" sz="950" b="1" spc="-10" dirty="0">
                <a:solidFill>
                  <a:srgbClr val="57585B"/>
                </a:solidFill>
                <a:cs typeface="Arial"/>
              </a:rPr>
              <a:t>G</a:t>
            </a:r>
            <a:r>
              <a:rPr lang="en-US" sz="950" b="1" spc="-20" dirty="0">
                <a:solidFill>
                  <a:srgbClr val="57585B"/>
                </a:solidFill>
                <a:cs typeface="Arial"/>
              </a:rPr>
              <a:t>A</a:t>
            </a:r>
            <a:r>
              <a:rPr lang="en-US" sz="950" b="1" spc="-5" dirty="0">
                <a:solidFill>
                  <a:srgbClr val="57585B"/>
                </a:solidFill>
                <a:cs typeface="Arial"/>
              </a:rPr>
              <a:t>GE</a:t>
            </a:r>
            <a:r>
              <a:rPr lang="en-US" sz="950" b="1" spc="45" dirty="0">
                <a:solidFill>
                  <a:srgbClr val="57585B"/>
                </a:solidFill>
                <a:cs typeface="Arial"/>
              </a:rPr>
              <a:t> </a:t>
            </a:r>
            <a:r>
              <a:rPr lang="en-US" sz="950" b="1" spc="-5" dirty="0">
                <a:solidFill>
                  <a:srgbClr val="57585B"/>
                </a:solidFill>
                <a:cs typeface="Arial"/>
              </a:rPr>
              <a:t>INSUR</a:t>
            </a:r>
            <a:r>
              <a:rPr lang="en-US" sz="950" b="1" spc="-20" dirty="0">
                <a:solidFill>
                  <a:srgbClr val="57585B"/>
                </a:solidFill>
                <a:cs typeface="Arial"/>
              </a:rPr>
              <a:t>A</a:t>
            </a:r>
            <a:r>
              <a:rPr lang="en-US" sz="950" b="1" spc="-5" dirty="0">
                <a:solidFill>
                  <a:srgbClr val="57585B"/>
                </a:solidFill>
                <a:cs typeface="Arial"/>
              </a:rPr>
              <a:t>NCE</a:t>
            </a:r>
            <a:r>
              <a:rPr lang="en-US" sz="950" b="1" spc="-15" dirty="0">
                <a:solidFill>
                  <a:srgbClr val="57585B"/>
                </a:solidFill>
                <a:cs typeface="Arial"/>
              </a:rPr>
              <a:t> </a:t>
            </a:r>
            <a:r>
              <a:rPr lang="en-US" sz="950" b="1" spc="-10" dirty="0">
                <a:solidFill>
                  <a:srgbClr val="57585B"/>
                </a:solidFill>
                <a:cs typeface="Arial"/>
              </a:rPr>
              <a:t>CO</a:t>
            </a:r>
            <a:r>
              <a:rPr lang="en-US" sz="950" b="1" spc="-5" dirty="0">
                <a:solidFill>
                  <a:srgbClr val="57585B"/>
                </a:solidFill>
                <a:cs typeface="Arial"/>
              </a:rPr>
              <a:t>MP</a:t>
            </a:r>
            <a:r>
              <a:rPr lang="en-US" sz="950" b="1" spc="-20" dirty="0">
                <a:solidFill>
                  <a:srgbClr val="57585B"/>
                </a:solidFill>
                <a:cs typeface="Arial"/>
              </a:rPr>
              <a:t>A</a:t>
            </a:r>
            <a:r>
              <a:rPr lang="en-US" sz="950" b="1" spc="-5" dirty="0">
                <a:solidFill>
                  <a:srgbClr val="57585B"/>
                </a:solidFill>
                <a:cs typeface="Arial"/>
              </a:rPr>
              <a:t>NY</a:t>
            </a:r>
            <a:r>
              <a:rPr lang="en-US" sz="950" b="1" cap="all" dirty="0"/>
              <a:t>®</a:t>
            </a:r>
            <a:r>
              <a:rPr lang="en-US" sz="950" b="1" spc="10" dirty="0">
                <a:solidFill>
                  <a:srgbClr val="57585B"/>
                </a:solidFill>
                <a:cs typeface="Arial"/>
              </a:rPr>
              <a:t> </a:t>
            </a:r>
            <a:r>
              <a:rPr lang="en-US" sz="950" b="1" spc="-5" dirty="0">
                <a:solidFill>
                  <a:srgbClr val="57585B"/>
                </a:solidFill>
                <a:cs typeface="Arial"/>
              </a:rPr>
              <a:t>|</a:t>
            </a:r>
            <a:r>
              <a:rPr lang="en-US" sz="950" b="1" spc="-20" dirty="0">
                <a:solidFill>
                  <a:srgbClr val="57585B"/>
                </a:solidFill>
                <a:cs typeface="Arial"/>
              </a:rPr>
              <a:t> A</a:t>
            </a:r>
            <a:r>
              <a:rPr lang="en-US" sz="950" b="1" spc="-5" dirty="0">
                <a:solidFill>
                  <a:srgbClr val="57585B"/>
                </a:solidFill>
                <a:cs typeface="Arial"/>
              </a:rPr>
              <a:t>RCH M</a:t>
            </a:r>
            <a:r>
              <a:rPr lang="en-US" sz="950" b="1" spc="-10" dirty="0">
                <a:solidFill>
                  <a:srgbClr val="57585B"/>
                </a:solidFill>
                <a:cs typeface="Arial"/>
              </a:rPr>
              <a:t>OR</a:t>
            </a:r>
            <a:r>
              <a:rPr lang="en-US" sz="950" b="1" spc="-15" dirty="0">
                <a:solidFill>
                  <a:srgbClr val="57585B"/>
                </a:solidFill>
                <a:cs typeface="Arial"/>
              </a:rPr>
              <a:t>T</a:t>
            </a:r>
            <a:r>
              <a:rPr lang="en-US" sz="950" b="1" spc="-10" dirty="0">
                <a:solidFill>
                  <a:srgbClr val="57585B"/>
                </a:solidFill>
                <a:cs typeface="Arial"/>
              </a:rPr>
              <a:t>G</a:t>
            </a:r>
            <a:r>
              <a:rPr lang="en-US" sz="950" b="1" spc="-20" dirty="0">
                <a:solidFill>
                  <a:srgbClr val="57585B"/>
                </a:solidFill>
                <a:cs typeface="Arial"/>
              </a:rPr>
              <a:t>A</a:t>
            </a:r>
            <a:r>
              <a:rPr lang="en-US" sz="950" b="1" spc="-5" dirty="0">
                <a:solidFill>
                  <a:srgbClr val="57585B"/>
                </a:solidFill>
                <a:cs typeface="Arial"/>
              </a:rPr>
              <a:t>GE</a:t>
            </a:r>
            <a:r>
              <a:rPr lang="en-US" sz="950" b="1" spc="45" dirty="0">
                <a:solidFill>
                  <a:srgbClr val="57585B"/>
                </a:solidFill>
                <a:cs typeface="Arial"/>
              </a:rPr>
              <a:t> </a:t>
            </a:r>
            <a:r>
              <a:rPr lang="en-US" sz="950" b="1" spc="-5" dirty="0">
                <a:solidFill>
                  <a:srgbClr val="57585B"/>
                </a:solidFill>
                <a:cs typeface="Arial"/>
              </a:rPr>
              <a:t>GUARANTY</a:t>
            </a:r>
            <a:r>
              <a:rPr lang="en-US" sz="950" b="1" spc="-15" dirty="0">
                <a:solidFill>
                  <a:srgbClr val="57585B"/>
                </a:solidFill>
                <a:cs typeface="Arial"/>
              </a:rPr>
              <a:t> </a:t>
            </a:r>
            <a:r>
              <a:rPr lang="en-US" sz="950" b="1" spc="-10" dirty="0">
                <a:solidFill>
                  <a:srgbClr val="57585B"/>
                </a:solidFill>
                <a:cs typeface="Arial"/>
              </a:rPr>
              <a:t>CO</a:t>
            </a:r>
            <a:r>
              <a:rPr lang="en-US" sz="950" b="1" spc="-5" dirty="0">
                <a:solidFill>
                  <a:srgbClr val="57585B"/>
                </a:solidFill>
                <a:cs typeface="Arial"/>
              </a:rPr>
              <a:t>MP</a:t>
            </a:r>
            <a:r>
              <a:rPr lang="en-US" sz="950" b="1" spc="-20" dirty="0">
                <a:solidFill>
                  <a:srgbClr val="57585B"/>
                </a:solidFill>
                <a:cs typeface="Arial"/>
              </a:rPr>
              <a:t>A</a:t>
            </a:r>
            <a:r>
              <a:rPr lang="en-US" sz="950" b="1" spc="-5" dirty="0">
                <a:solidFill>
                  <a:srgbClr val="57585B"/>
                </a:solidFill>
                <a:cs typeface="Arial"/>
              </a:rPr>
              <a:t>NY</a:t>
            </a:r>
            <a:r>
              <a:rPr lang="en-US" sz="950" b="1" cap="all" dirty="0"/>
              <a:t>®</a:t>
            </a:r>
            <a:r>
              <a:rPr lang="en-US" sz="950" b="1" spc="5" dirty="0">
                <a:solidFill>
                  <a:srgbClr val="57585B"/>
                </a:solidFill>
                <a:cs typeface="Arial"/>
              </a:rPr>
              <a:t> </a:t>
            </a:r>
            <a:r>
              <a:rPr lang="en-US" sz="950" b="1" spc="-5" dirty="0">
                <a:solidFill>
                  <a:srgbClr val="57585B"/>
                </a:solidFill>
                <a:cs typeface="Arial"/>
              </a:rPr>
              <a:t>| </a:t>
            </a:r>
            <a:r>
              <a:rPr lang="en-US" sz="950" b="1" spc="-10" dirty="0">
                <a:solidFill>
                  <a:srgbClr val="57585B"/>
                </a:solidFill>
                <a:cs typeface="Arial"/>
              </a:rPr>
              <a:t>23</a:t>
            </a:r>
            <a:r>
              <a:rPr lang="en-US" sz="950" b="1" spc="-5" dirty="0">
                <a:solidFill>
                  <a:srgbClr val="57585B"/>
                </a:solidFill>
                <a:cs typeface="Arial"/>
              </a:rPr>
              <a:t>0</a:t>
            </a:r>
            <a:r>
              <a:rPr lang="en-US" sz="950" b="1" spc="15" dirty="0">
                <a:solidFill>
                  <a:srgbClr val="57585B"/>
                </a:solidFill>
                <a:cs typeface="Arial"/>
              </a:rPr>
              <a:t> </a:t>
            </a:r>
            <a:r>
              <a:rPr lang="en-US" sz="950" b="1" spc="-10" dirty="0">
                <a:solidFill>
                  <a:srgbClr val="57585B"/>
                </a:solidFill>
                <a:cs typeface="Arial"/>
              </a:rPr>
              <a:t>NORT</a:t>
            </a:r>
            <a:r>
              <a:rPr lang="en-US" sz="950" b="1" spc="-5" dirty="0">
                <a:solidFill>
                  <a:srgbClr val="57585B"/>
                </a:solidFill>
                <a:cs typeface="Arial"/>
              </a:rPr>
              <a:t>H</a:t>
            </a:r>
            <a:r>
              <a:rPr lang="en-US" sz="950" b="1" spc="10" dirty="0">
                <a:solidFill>
                  <a:srgbClr val="57585B"/>
                </a:solidFill>
                <a:cs typeface="Arial"/>
              </a:rPr>
              <a:t> </a:t>
            </a:r>
            <a:r>
              <a:rPr lang="en-US" sz="950" b="1" spc="-5" dirty="0">
                <a:solidFill>
                  <a:srgbClr val="57585B"/>
                </a:solidFill>
                <a:cs typeface="Arial"/>
              </a:rPr>
              <a:t>E</a:t>
            </a:r>
            <a:r>
              <a:rPr lang="en-US" sz="950" b="1" spc="-15" dirty="0">
                <a:solidFill>
                  <a:srgbClr val="57585B"/>
                </a:solidFill>
                <a:cs typeface="Arial"/>
              </a:rPr>
              <a:t>L</a:t>
            </a:r>
            <a:r>
              <a:rPr lang="en-US" sz="950" b="1" spc="-10" dirty="0">
                <a:solidFill>
                  <a:srgbClr val="57585B"/>
                </a:solidFill>
                <a:cs typeface="Arial"/>
              </a:rPr>
              <a:t>M</a:t>
            </a:r>
            <a:r>
              <a:rPr lang="en-US" sz="950" b="1" spc="5" dirty="0">
                <a:solidFill>
                  <a:srgbClr val="57585B"/>
                </a:solidFill>
                <a:cs typeface="Arial"/>
              </a:rPr>
              <a:t> </a:t>
            </a:r>
            <a:r>
              <a:rPr lang="en-US" sz="950" b="1" spc="-5" dirty="0">
                <a:solidFill>
                  <a:srgbClr val="57585B"/>
                </a:solidFill>
                <a:cs typeface="Arial"/>
              </a:rPr>
              <a:t>S</a:t>
            </a:r>
            <a:r>
              <a:rPr lang="en-US" sz="950" b="1" spc="-15" dirty="0">
                <a:solidFill>
                  <a:srgbClr val="57585B"/>
                </a:solidFill>
                <a:cs typeface="Arial"/>
              </a:rPr>
              <a:t>T</a:t>
            </a:r>
            <a:r>
              <a:rPr lang="en-US" sz="950" b="1" spc="-5" dirty="0">
                <a:solidFill>
                  <a:srgbClr val="57585B"/>
                </a:solidFill>
                <a:cs typeface="Arial"/>
              </a:rPr>
              <a:t>REET</a:t>
            </a:r>
            <a:r>
              <a:rPr lang="en-US" sz="950" b="1" dirty="0">
                <a:solidFill>
                  <a:srgbClr val="57585B"/>
                </a:solidFill>
                <a:cs typeface="Arial"/>
              </a:rPr>
              <a:t> </a:t>
            </a:r>
            <a:r>
              <a:rPr lang="en-US" sz="950" b="1" spc="-5" dirty="0">
                <a:solidFill>
                  <a:srgbClr val="57585B"/>
                </a:solidFill>
                <a:cs typeface="Arial"/>
              </a:rPr>
              <a:t>GREENSBORO,</a:t>
            </a:r>
            <a:r>
              <a:rPr lang="en-US" sz="950" b="1" spc="5" dirty="0">
                <a:solidFill>
                  <a:srgbClr val="57585B"/>
                </a:solidFill>
                <a:cs typeface="Arial"/>
              </a:rPr>
              <a:t> </a:t>
            </a:r>
            <a:r>
              <a:rPr lang="en-US" sz="950" b="1" spc="-5" dirty="0">
                <a:solidFill>
                  <a:srgbClr val="57585B"/>
                </a:solidFill>
                <a:cs typeface="Arial"/>
              </a:rPr>
              <a:t>NC</a:t>
            </a:r>
            <a:r>
              <a:rPr lang="en-US" sz="950" b="1" dirty="0">
                <a:solidFill>
                  <a:srgbClr val="57585B"/>
                </a:solidFill>
                <a:cs typeface="Arial"/>
              </a:rPr>
              <a:t> </a:t>
            </a:r>
            <a:r>
              <a:rPr lang="en-US" sz="950" b="1" spc="-10" dirty="0">
                <a:solidFill>
                  <a:srgbClr val="57585B"/>
                </a:solidFill>
                <a:cs typeface="Arial"/>
              </a:rPr>
              <a:t>2740</a:t>
            </a:r>
            <a:r>
              <a:rPr lang="en-US" sz="950" b="1" spc="-5" dirty="0">
                <a:solidFill>
                  <a:srgbClr val="57585B"/>
                </a:solidFill>
                <a:cs typeface="Arial"/>
              </a:rPr>
              <a:t>1</a:t>
            </a:r>
            <a:r>
              <a:rPr lang="en-US" sz="950" b="1" spc="15" dirty="0">
                <a:solidFill>
                  <a:srgbClr val="57585B"/>
                </a:solidFill>
                <a:cs typeface="Arial"/>
              </a:rPr>
              <a:t> </a:t>
            </a:r>
            <a:r>
              <a:rPr lang="en-US" sz="950" b="1" spc="-5" dirty="0">
                <a:solidFill>
                  <a:srgbClr val="57585B"/>
                </a:solidFill>
                <a:cs typeface="Arial"/>
              </a:rPr>
              <a:t>|</a:t>
            </a:r>
            <a:r>
              <a:rPr lang="en-US" sz="950" b="1" dirty="0">
                <a:solidFill>
                  <a:srgbClr val="57585B"/>
                </a:solidFill>
                <a:cs typeface="Arial"/>
              </a:rPr>
              <a:t> </a:t>
            </a:r>
            <a:r>
              <a:rPr lang="en-US" sz="950" b="1" spc="15" dirty="0">
                <a:solidFill>
                  <a:srgbClr val="57585B"/>
                </a:solidFill>
                <a:cs typeface="Arial"/>
              </a:rPr>
              <a:t> </a:t>
            </a:r>
            <a:r>
              <a:rPr lang="en-US" sz="950" b="1" spc="-20" dirty="0">
                <a:solidFill>
                  <a:srgbClr val="57585B"/>
                </a:solidFill>
                <a:cs typeface="Arial"/>
              </a:rPr>
              <a:t>A</a:t>
            </a:r>
            <a:r>
              <a:rPr lang="en-US" sz="950" b="1" spc="-5" dirty="0">
                <a:solidFill>
                  <a:srgbClr val="57585B"/>
                </a:solidFill>
                <a:cs typeface="Arial"/>
              </a:rPr>
              <a:t>RCHMICU</a:t>
            </a:r>
            <a:r>
              <a:rPr lang="en-US" sz="950" b="1" spc="-10" dirty="0">
                <a:solidFill>
                  <a:srgbClr val="57585B"/>
                </a:solidFill>
                <a:cs typeface="Arial"/>
              </a:rPr>
              <a:t>.COM</a:t>
            </a:r>
            <a:r>
              <a:rPr lang="en-US" sz="1000" b="1" spc="-10" dirty="0">
                <a:solidFill>
                  <a:srgbClr val="57585B"/>
                </a:solidFill>
                <a:cs typeface="Arial"/>
              </a:rPr>
              <a:t>	</a:t>
            </a:r>
            <a:br>
              <a:rPr lang="en-US" sz="1000" b="1" spc="-10" dirty="0">
                <a:solidFill>
                  <a:srgbClr val="57585B"/>
                </a:solidFill>
                <a:cs typeface="Arial"/>
              </a:rPr>
            </a:br>
            <a:r>
              <a:rPr lang="en-US" sz="1000" spc="-5" dirty="0">
                <a:solidFill>
                  <a:srgbClr val="57585B"/>
                </a:solidFill>
                <a:cs typeface="Arial"/>
              </a:rPr>
              <a:t>A</a:t>
            </a:r>
            <a:r>
              <a:rPr lang="en-US" sz="1000" spc="-10" dirty="0">
                <a:solidFill>
                  <a:srgbClr val="57585B"/>
                </a:solidFill>
                <a:cs typeface="Arial"/>
              </a:rPr>
              <a:t>r</a:t>
            </a:r>
            <a:r>
              <a:rPr lang="en-US" sz="1000" spc="-5" dirty="0">
                <a:solidFill>
                  <a:srgbClr val="57585B"/>
                </a:solidFill>
                <a:cs typeface="Arial"/>
              </a:rPr>
              <a:t>ch</a:t>
            </a:r>
            <a:r>
              <a:rPr lang="en-US" sz="1000" spc="15" dirty="0">
                <a:solidFill>
                  <a:srgbClr val="57585B"/>
                </a:solidFill>
                <a:cs typeface="Arial"/>
              </a:rPr>
              <a:t> </a:t>
            </a:r>
            <a:r>
              <a:rPr lang="en-US" sz="1000" spc="-30" dirty="0">
                <a:solidFill>
                  <a:srgbClr val="57585B"/>
                </a:solidFill>
                <a:cs typeface="Arial"/>
              </a:rPr>
              <a:t>M</a:t>
            </a:r>
            <a:r>
              <a:rPr lang="en-US" sz="1000" spc="-5" dirty="0">
                <a:solidFill>
                  <a:srgbClr val="57585B"/>
                </a:solidFill>
                <a:cs typeface="Arial"/>
              </a:rPr>
              <a:t>I</a:t>
            </a:r>
            <a:r>
              <a:rPr lang="en-US" sz="1000" spc="30" dirty="0">
                <a:solidFill>
                  <a:srgbClr val="57585B"/>
                </a:solidFill>
                <a:cs typeface="Arial"/>
              </a:rPr>
              <a:t> </a:t>
            </a:r>
            <a:r>
              <a:rPr lang="en-US" sz="1000" spc="-5" dirty="0">
                <a:solidFill>
                  <a:srgbClr val="57585B"/>
                </a:solidFill>
                <a:cs typeface="Arial"/>
              </a:rPr>
              <a:t>is a</a:t>
            </a:r>
            <a:r>
              <a:rPr lang="en-US" sz="1000" spc="5" dirty="0">
                <a:solidFill>
                  <a:srgbClr val="57585B"/>
                </a:solidFill>
                <a:cs typeface="Arial"/>
              </a:rPr>
              <a:t> </a:t>
            </a:r>
            <a:r>
              <a:rPr lang="en-US" sz="1000" spc="-5" dirty="0">
                <a:solidFill>
                  <a:srgbClr val="57585B"/>
                </a:solidFill>
                <a:cs typeface="Arial"/>
              </a:rPr>
              <a:t>m</a:t>
            </a:r>
            <a:r>
              <a:rPr lang="en-US" sz="1000" spc="-10" dirty="0">
                <a:solidFill>
                  <a:srgbClr val="57585B"/>
                </a:solidFill>
                <a:cs typeface="Arial"/>
              </a:rPr>
              <a:t>ar</a:t>
            </a:r>
            <a:r>
              <a:rPr lang="en-US" sz="1000" dirty="0">
                <a:solidFill>
                  <a:srgbClr val="57585B"/>
                </a:solidFill>
                <a:cs typeface="Arial"/>
              </a:rPr>
              <a:t>k</a:t>
            </a:r>
            <a:r>
              <a:rPr lang="en-US" sz="1000" spc="-10" dirty="0">
                <a:solidFill>
                  <a:srgbClr val="57585B"/>
                </a:solidFill>
                <a:cs typeface="Arial"/>
              </a:rPr>
              <a:t>e</a:t>
            </a:r>
            <a:r>
              <a:rPr lang="en-US" sz="1000" spc="-5" dirty="0">
                <a:solidFill>
                  <a:srgbClr val="57585B"/>
                </a:solidFill>
                <a:cs typeface="Arial"/>
              </a:rPr>
              <a:t>ti</a:t>
            </a:r>
            <a:r>
              <a:rPr lang="en-US" sz="1000" spc="-10" dirty="0">
                <a:solidFill>
                  <a:srgbClr val="57585B"/>
                </a:solidFill>
                <a:cs typeface="Arial"/>
              </a:rPr>
              <a:t>n</a:t>
            </a:r>
            <a:r>
              <a:rPr lang="en-US" sz="1000" spc="-5" dirty="0">
                <a:solidFill>
                  <a:srgbClr val="57585B"/>
                </a:solidFill>
                <a:cs typeface="Arial"/>
              </a:rPr>
              <a:t>g</a:t>
            </a:r>
            <a:r>
              <a:rPr lang="en-US" sz="1000" spc="15" dirty="0">
                <a:solidFill>
                  <a:srgbClr val="57585B"/>
                </a:solidFill>
                <a:cs typeface="Arial"/>
              </a:rPr>
              <a:t> </a:t>
            </a:r>
            <a:r>
              <a:rPr lang="en-US" sz="1000" spc="-5" dirty="0">
                <a:solidFill>
                  <a:srgbClr val="57585B"/>
                </a:solidFill>
                <a:cs typeface="Arial"/>
              </a:rPr>
              <a:t>t</a:t>
            </a:r>
            <a:r>
              <a:rPr lang="en-US" sz="1000" spc="-10" dirty="0">
                <a:solidFill>
                  <a:srgbClr val="57585B"/>
                </a:solidFill>
                <a:cs typeface="Arial"/>
              </a:rPr>
              <a:t>erm</a:t>
            </a:r>
            <a:r>
              <a:rPr lang="en-US" sz="1000" spc="40" dirty="0">
                <a:solidFill>
                  <a:srgbClr val="57585B"/>
                </a:solidFill>
                <a:cs typeface="Arial"/>
              </a:rPr>
              <a:t> </a:t>
            </a:r>
            <a:r>
              <a:rPr lang="en-US" sz="1000" spc="-5" dirty="0">
                <a:solidFill>
                  <a:srgbClr val="57585B"/>
                </a:solidFill>
                <a:cs typeface="Arial"/>
              </a:rPr>
              <a:t>f</a:t>
            </a:r>
            <a:r>
              <a:rPr lang="en-US" sz="1000" spc="-10" dirty="0">
                <a:solidFill>
                  <a:srgbClr val="57585B"/>
                </a:solidFill>
                <a:cs typeface="Arial"/>
              </a:rPr>
              <a:t>o</a:t>
            </a:r>
            <a:r>
              <a:rPr lang="en-US" sz="1000" spc="-5" dirty="0">
                <a:solidFill>
                  <a:srgbClr val="57585B"/>
                </a:solidFill>
                <a:cs typeface="Arial"/>
              </a:rPr>
              <a:t>r</a:t>
            </a:r>
            <a:r>
              <a:rPr lang="en-US" sz="1000" spc="15" dirty="0">
                <a:solidFill>
                  <a:srgbClr val="57585B"/>
                </a:solidFill>
                <a:cs typeface="Arial"/>
              </a:rPr>
              <a:t> </a:t>
            </a:r>
            <a:r>
              <a:rPr lang="en-US" sz="1000" spc="-5" dirty="0">
                <a:solidFill>
                  <a:srgbClr val="57585B"/>
                </a:solidFill>
                <a:cs typeface="Arial"/>
              </a:rPr>
              <a:t>A</a:t>
            </a:r>
            <a:r>
              <a:rPr lang="en-US" sz="1000" spc="-10" dirty="0">
                <a:solidFill>
                  <a:srgbClr val="57585B"/>
                </a:solidFill>
                <a:cs typeface="Arial"/>
              </a:rPr>
              <a:t>r</a:t>
            </a:r>
            <a:r>
              <a:rPr lang="en-US" sz="1000" spc="-5" dirty="0">
                <a:solidFill>
                  <a:srgbClr val="57585B"/>
                </a:solidFill>
                <a:cs typeface="Arial"/>
              </a:rPr>
              <a:t>ch</a:t>
            </a:r>
            <a:r>
              <a:rPr lang="en-US" sz="1000" spc="5" dirty="0">
                <a:solidFill>
                  <a:srgbClr val="57585B"/>
                </a:solidFill>
                <a:cs typeface="Arial"/>
              </a:rPr>
              <a:t> </a:t>
            </a:r>
            <a:r>
              <a:rPr lang="en-US" sz="1000" spc="-30" dirty="0">
                <a:solidFill>
                  <a:srgbClr val="57585B"/>
                </a:solidFill>
                <a:cs typeface="Arial"/>
              </a:rPr>
              <a:t>M</a:t>
            </a:r>
            <a:r>
              <a:rPr lang="en-US" sz="1000" spc="-10" dirty="0">
                <a:solidFill>
                  <a:srgbClr val="57585B"/>
                </a:solidFill>
                <a:cs typeface="Arial"/>
              </a:rPr>
              <a:t>or</a:t>
            </a:r>
            <a:r>
              <a:rPr lang="en-US" sz="1000" spc="-5" dirty="0">
                <a:solidFill>
                  <a:srgbClr val="57585B"/>
                </a:solidFill>
                <a:cs typeface="Arial"/>
              </a:rPr>
              <a:t>t</a:t>
            </a:r>
            <a:r>
              <a:rPr lang="en-US" sz="1000" spc="-10" dirty="0">
                <a:solidFill>
                  <a:srgbClr val="57585B"/>
                </a:solidFill>
                <a:cs typeface="Arial"/>
              </a:rPr>
              <a:t>gag</a:t>
            </a:r>
            <a:r>
              <a:rPr lang="en-US" sz="1000" spc="-5" dirty="0">
                <a:solidFill>
                  <a:srgbClr val="57585B"/>
                </a:solidFill>
                <a:cs typeface="Arial"/>
              </a:rPr>
              <a:t>e </a:t>
            </a:r>
            <a:r>
              <a:rPr lang="en-US" sz="1000" spc="-20" dirty="0">
                <a:solidFill>
                  <a:srgbClr val="57585B"/>
                </a:solidFill>
                <a:cs typeface="Arial"/>
              </a:rPr>
              <a:t>I</a:t>
            </a:r>
            <a:r>
              <a:rPr lang="en-US" sz="1000" spc="-10" dirty="0">
                <a:solidFill>
                  <a:srgbClr val="57585B"/>
                </a:solidFill>
                <a:cs typeface="Arial"/>
              </a:rPr>
              <a:t>n</a:t>
            </a:r>
            <a:r>
              <a:rPr lang="en-US" sz="1000" spc="-5" dirty="0">
                <a:solidFill>
                  <a:srgbClr val="57585B"/>
                </a:solidFill>
                <a:cs typeface="Arial"/>
              </a:rPr>
              <a:t>s</a:t>
            </a:r>
            <a:r>
              <a:rPr lang="en-US" sz="1000" spc="-10" dirty="0">
                <a:solidFill>
                  <a:srgbClr val="57585B"/>
                </a:solidFill>
                <a:cs typeface="Arial"/>
              </a:rPr>
              <a:t>uran</a:t>
            </a:r>
            <a:r>
              <a:rPr lang="en-US" sz="1000" spc="-5" dirty="0">
                <a:solidFill>
                  <a:srgbClr val="57585B"/>
                </a:solidFill>
                <a:cs typeface="Arial"/>
              </a:rPr>
              <a:t>ce</a:t>
            </a:r>
            <a:r>
              <a:rPr lang="en-US" sz="1000" spc="50" dirty="0">
                <a:solidFill>
                  <a:srgbClr val="57585B"/>
                </a:solidFill>
                <a:cs typeface="Arial"/>
              </a:rPr>
              <a:t> </a:t>
            </a:r>
            <a:r>
              <a:rPr lang="en-US" sz="1000" spc="-5" dirty="0">
                <a:solidFill>
                  <a:srgbClr val="57585B"/>
                </a:solidFill>
                <a:cs typeface="Arial"/>
              </a:rPr>
              <a:t>Com</a:t>
            </a:r>
            <a:r>
              <a:rPr lang="en-US" sz="1000" spc="-10" dirty="0">
                <a:solidFill>
                  <a:srgbClr val="57585B"/>
                </a:solidFill>
                <a:cs typeface="Arial"/>
              </a:rPr>
              <a:t>pan</a:t>
            </a:r>
            <a:r>
              <a:rPr lang="en-US" sz="1000" spc="-30" dirty="0">
                <a:solidFill>
                  <a:srgbClr val="57585B"/>
                </a:solidFill>
                <a:cs typeface="Arial"/>
              </a:rPr>
              <a:t>y</a:t>
            </a:r>
            <a:r>
              <a:rPr lang="en-US" sz="1000" spc="-5" dirty="0">
                <a:solidFill>
                  <a:srgbClr val="57585B"/>
                </a:solidFill>
                <a:cs typeface="Arial"/>
              </a:rPr>
              <a:t>,</a:t>
            </a:r>
            <a:r>
              <a:rPr lang="en-US" sz="1000" spc="40" dirty="0">
                <a:solidFill>
                  <a:srgbClr val="57585B"/>
                </a:solidFill>
                <a:cs typeface="Arial"/>
              </a:rPr>
              <a:t> </a:t>
            </a:r>
            <a:r>
              <a:rPr lang="en-US" sz="1000" spc="-5" dirty="0">
                <a:solidFill>
                  <a:srgbClr val="57585B"/>
                </a:solidFill>
                <a:cs typeface="Arial"/>
              </a:rPr>
              <a:t>A</a:t>
            </a:r>
            <a:r>
              <a:rPr lang="en-US" sz="1000" spc="-10" dirty="0">
                <a:solidFill>
                  <a:srgbClr val="57585B"/>
                </a:solidFill>
                <a:cs typeface="Arial"/>
              </a:rPr>
              <a:t>r</a:t>
            </a:r>
            <a:r>
              <a:rPr lang="en-US" sz="1000" spc="-5" dirty="0">
                <a:solidFill>
                  <a:srgbClr val="57585B"/>
                </a:solidFill>
                <a:cs typeface="Arial"/>
              </a:rPr>
              <a:t>ch</a:t>
            </a:r>
            <a:r>
              <a:rPr lang="en-US" sz="1000" spc="15" dirty="0">
                <a:solidFill>
                  <a:srgbClr val="57585B"/>
                </a:solidFill>
                <a:cs typeface="Arial"/>
              </a:rPr>
              <a:t> </a:t>
            </a:r>
            <a:r>
              <a:rPr lang="en-US" sz="1000" spc="-30" dirty="0">
                <a:solidFill>
                  <a:srgbClr val="57585B"/>
                </a:solidFill>
                <a:cs typeface="Arial"/>
              </a:rPr>
              <a:t>M</a:t>
            </a:r>
            <a:r>
              <a:rPr lang="en-US" sz="1000" spc="-10" dirty="0">
                <a:solidFill>
                  <a:srgbClr val="57585B"/>
                </a:solidFill>
                <a:cs typeface="Arial"/>
              </a:rPr>
              <a:t>or</a:t>
            </a:r>
            <a:r>
              <a:rPr lang="en-US" sz="1000" spc="-5" dirty="0">
                <a:solidFill>
                  <a:srgbClr val="57585B"/>
                </a:solidFill>
                <a:cs typeface="Arial"/>
              </a:rPr>
              <a:t>t</a:t>
            </a:r>
            <a:r>
              <a:rPr lang="en-US" sz="1000" spc="-10" dirty="0">
                <a:solidFill>
                  <a:srgbClr val="57585B"/>
                </a:solidFill>
                <a:cs typeface="Arial"/>
              </a:rPr>
              <a:t>gag</a:t>
            </a:r>
            <a:r>
              <a:rPr lang="en-US" sz="1000" spc="-5" dirty="0">
                <a:solidFill>
                  <a:srgbClr val="57585B"/>
                </a:solidFill>
                <a:cs typeface="Arial"/>
              </a:rPr>
              <a:t>e</a:t>
            </a:r>
            <a:r>
              <a:rPr lang="en-US" sz="1000" spc="50" dirty="0">
                <a:solidFill>
                  <a:srgbClr val="57585B"/>
                </a:solidFill>
                <a:cs typeface="Arial"/>
              </a:rPr>
              <a:t> </a:t>
            </a:r>
            <a:r>
              <a:rPr lang="en-US" sz="1000" spc="-10" dirty="0">
                <a:solidFill>
                  <a:srgbClr val="57585B"/>
                </a:solidFill>
                <a:cs typeface="Arial"/>
              </a:rPr>
              <a:t>Guaran</a:t>
            </a:r>
            <a:r>
              <a:rPr lang="en-US" sz="1000" dirty="0">
                <a:solidFill>
                  <a:srgbClr val="57585B"/>
                </a:solidFill>
                <a:cs typeface="Arial"/>
              </a:rPr>
              <a:t>t</a:t>
            </a:r>
            <a:r>
              <a:rPr lang="en-US" sz="1000" spc="-5" dirty="0">
                <a:solidFill>
                  <a:srgbClr val="57585B"/>
                </a:solidFill>
                <a:cs typeface="Arial"/>
              </a:rPr>
              <a:t>y</a:t>
            </a:r>
            <a:r>
              <a:rPr lang="en-US" sz="1000" spc="45" dirty="0">
                <a:solidFill>
                  <a:srgbClr val="57585B"/>
                </a:solidFill>
                <a:cs typeface="Arial"/>
              </a:rPr>
              <a:t> </a:t>
            </a:r>
            <a:r>
              <a:rPr lang="en-US" sz="1000" spc="-5" dirty="0">
                <a:solidFill>
                  <a:srgbClr val="57585B"/>
                </a:solidFill>
                <a:cs typeface="Arial"/>
              </a:rPr>
              <a:t>Com</a:t>
            </a:r>
            <a:r>
              <a:rPr lang="en-US" sz="1000" spc="-10" dirty="0">
                <a:solidFill>
                  <a:srgbClr val="57585B"/>
                </a:solidFill>
                <a:cs typeface="Arial"/>
              </a:rPr>
              <a:t>pan</a:t>
            </a:r>
            <a:r>
              <a:rPr lang="en-US" sz="1000" spc="-30" dirty="0">
                <a:solidFill>
                  <a:srgbClr val="57585B"/>
                </a:solidFill>
                <a:cs typeface="Arial"/>
              </a:rPr>
              <a:t>y</a:t>
            </a:r>
            <a:r>
              <a:rPr lang="en-US" sz="1000" spc="-5" dirty="0">
                <a:solidFill>
                  <a:srgbClr val="57585B"/>
                </a:solidFill>
                <a:cs typeface="Arial"/>
              </a:rPr>
              <a:t> and</a:t>
            </a:r>
            <a:r>
              <a:rPr lang="en-US" sz="1000" spc="40" dirty="0">
                <a:solidFill>
                  <a:srgbClr val="57585B"/>
                </a:solidFill>
                <a:cs typeface="Arial"/>
              </a:rPr>
              <a:t> </a:t>
            </a:r>
            <a:r>
              <a:rPr lang="en-US" sz="1000" spc="-5" dirty="0">
                <a:solidFill>
                  <a:srgbClr val="57585B"/>
                </a:solidFill>
                <a:cs typeface="Arial"/>
              </a:rPr>
              <a:t>Unit</a:t>
            </a:r>
            <a:r>
              <a:rPr lang="en-US" sz="1000" spc="-10" dirty="0">
                <a:solidFill>
                  <a:srgbClr val="57585B"/>
                </a:solidFill>
                <a:cs typeface="Arial"/>
              </a:rPr>
              <a:t>e</a:t>
            </a:r>
            <a:r>
              <a:rPr lang="en-US" sz="1000" spc="-5" dirty="0">
                <a:solidFill>
                  <a:srgbClr val="57585B"/>
                </a:solidFill>
                <a:cs typeface="Arial"/>
              </a:rPr>
              <a:t>d</a:t>
            </a:r>
            <a:r>
              <a:rPr lang="en-US" sz="1000" spc="5" dirty="0">
                <a:solidFill>
                  <a:srgbClr val="57585B"/>
                </a:solidFill>
                <a:cs typeface="Arial"/>
              </a:rPr>
              <a:t> </a:t>
            </a:r>
            <a:r>
              <a:rPr lang="en-US" sz="1000" spc="-10" dirty="0">
                <a:solidFill>
                  <a:srgbClr val="57585B"/>
                </a:solidFill>
                <a:cs typeface="Arial"/>
              </a:rPr>
              <a:t>Guaran</a:t>
            </a:r>
            <a:r>
              <a:rPr lang="en-US" sz="1000" dirty="0">
                <a:solidFill>
                  <a:srgbClr val="57585B"/>
                </a:solidFill>
                <a:cs typeface="Arial"/>
              </a:rPr>
              <a:t>t</a:t>
            </a:r>
            <a:r>
              <a:rPr lang="en-US" sz="1000" spc="-5" dirty="0">
                <a:solidFill>
                  <a:srgbClr val="57585B"/>
                </a:solidFill>
                <a:cs typeface="Arial"/>
              </a:rPr>
              <a:t>y</a:t>
            </a:r>
            <a:r>
              <a:rPr lang="en-US" sz="1000" spc="30" dirty="0">
                <a:solidFill>
                  <a:srgbClr val="57585B"/>
                </a:solidFill>
                <a:cs typeface="Arial"/>
              </a:rPr>
              <a:t> </a:t>
            </a:r>
            <a:r>
              <a:rPr lang="en-US" sz="1000" spc="-5" dirty="0">
                <a:solidFill>
                  <a:srgbClr val="57585B"/>
                </a:solidFill>
                <a:cs typeface="Arial"/>
              </a:rPr>
              <a:t>Resi</a:t>
            </a:r>
            <a:r>
              <a:rPr lang="en-US" sz="1000" spc="-10" dirty="0">
                <a:solidFill>
                  <a:srgbClr val="57585B"/>
                </a:solidFill>
                <a:cs typeface="Arial"/>
              </a:rPr>
              <a:t>den</a:t>
            </a:r>
            <a:r>
              <a:rPr lang="en-US" sz="1000" spc="-5" dirty="0">
                <a:solidFill>
                  <a:srgbClr val="57585B"/>
                </a:solidFill>
                <a:cs typeface="Arial"/>
              </a:rPr>
              <a:t>ti</a:t>
            </a:r>
            <a:r>
              <a:rPr lang="en-US" sz="1000" spc="-10" dirty="0">
                <a:solidFill>
                  <a:srgbClr val="57585B"/>
                </a:solidFill>
                <a:cs typeface="Arial"/>
              </a:rPr>
              <a:t>a</a:t>
            </a:r>
            <a:r>
              <a:rPr lang="en-US" sz="1000" spc="-5" dirty="0">
                <a:solidFill>
                  <a:srgbClr val="57585B"/>
                </a:solidFill>
                <a:cs typeface="Arial"/>
              </a:rPr>
              <a:t>l</a:t>
            </a:r>
            <a:r>
              <a:rPr lang="en-US" sz="1000" spc="20" dirty="0">
                <a:solidFill>
                  <a:srgbClr val="57585B"/>
                </a:solidFill>
                <a:cs typeface="Arial"/>
              </a:rPr>
              <a:t> </a:t>
            </a:r>
            <a:r>
              <a:rPr lang="en-US" sz="1000" spc="-20" dirty="0">
                <a:solidFill>
                  <a:srgbClr val="57585B"/>
                </a:solidFill>
                <a:cs typeface="Arial"/>
              </a:rPr>
              <a:t>I</a:t>
            </a:r>
            <a:r>
              <a:rPr lang="en-US" sz="1000" spc="-10" dirty="0">
                <a:solidFill>
                  <a:srgbClr val="57585B"/>
                </a:solidFill>
                <a:cs typeface="Arial"/>
              </a:rPr>
              <a:t>n</a:t>
            </a:r>
            <a:r>
              <a:rPr lang="en-US" sz="1000" spc="-5" dirty="0">
                <a:solidFill>
                  <a:srgbClr val="57585B"/>
                </a:solidFill>
                <a:cs typeface="Arial"/>
              </a:rPr>
              <a:t>s</a:t>
            </a:r>
            <a:r>
              <a:rPr lang="en-US" sz="1000" spc="-10" dirty="0">
                <a:solidFill>
                  <a:srgbClr val="57585B"/>
                </a:solidFill>
                <a:cs typeface="Arial"/>
              </a:rPr>
              <a:t>uran</a:t>
            </a:r>
            <a:r>
              <a:rPr lang="en-US" sz="1000" spc="-5" dirty="0">
                <a:solidFill>
                  <a:srgbClr val="57585B"/>
                </a:solidFill>
                <a:cs typeface="Arial"/>
              </a:rPr>
              <a:t>ce</a:t>
            </a:r>
            <a:r>
              <a:rPr lang="en-US" sz="1000" spc="50" dirty="0">
                <a:solidFill>
                  <a:srgbClr val="57585B"/>
                </a:solidFill>
                <a:cs typeface="Arial"/>
              </a:rPr>
              <a:t> </a:t>
            </a:r>
            <a:r>
              <a:rPr lang="en-US" sz="1000" spc="-5" dirty="0">
                <a:solidFill>
                  <a:srgbClr val="57585B"/>
                </a:solidFill>
                <a:cs typeface="Arial"/>
              </a:rPr>
              <a:t>Com</a:t>
            </a:r>
            <a:r>
              <a:rPr lang="en-US" sz="1000" spc="-10" dirty="0">
                <a:solidFill>
                  <a:srgbClr val="57585B"/>
                </a:solidFill>
                <a:cs typeface="Arial"/>
              </a:rPr>
              <a:t>pan</a:t>
            </a:r>
            <a:r>
              <a:rPr lang="en-US" sz="1000" spc="-5" dirty="0">
                <a:solidFill>
                  <a:srgbClr val="57585B"/>
                </a:solidFill>
                <a:cs typeface="Arial"/>
              </a:rPr>
              <a:t>y. </a:t>
            </a:r>
            <a:r>
              <a:rPr lang="en-US" sz="1000" dirty="0"/>
              <a:t>Arch Mortgage Insurance Company and Arch Mortgage Guaranty Company are registered marks of Arch Capital Group (U.S.) Inc. or its affiliates. </a:t>
            </a:r>
            <a:r>
              <a:rPr lang="en-US" sz="1000" spc="-5" dirty="0">
                <a:solidFill>
                  <a:srgbClr val="57585B"/>
                </a:solidFill>
                <a:cs typeface="Arial"/>
              </a:rPr>
              <a:t>Realtor is a registered mark of the National Association of REALTORS. HomeReady and </a:t>
            </a:r>
            <a:r>
              <a:rPr lang="en-US" sz="1000" spc="-5" dirty="0" err="1">
                <a:solidFill>
                  <a:srgbClr val="57585B"/>
                </a:solidFill>
                <a:cs typeface="Arial"/>
              </a:rPr>
              <a:t>HomeView</a:t>
            </a:r>
            <a:r>
              <a:rPr lang="en-US" sz="1000" spc="-5" dirty="0">
                <a:solidFill>
                  <a:srgbClr val="57585B"/>
                </a:solidFill>
                <a:cs typeface="Arial"/>
              </a:rPr>
              <a:t> are registered marks of Fannie Mae. Home Possible, </a:t>
            </a:r>
            <a:r>
              <a:rPr lang="en-US" sz="1000" spc="-5" dirty="0" err="1">
                <a:solidFill>
                  <a:srgbClr val="57585B"/>
                </a:solidFill>
                <a:cs typeface="Arial"/>
              </a:rPr>
              <a:t>CreditSmart</a:t>
            </a:r>
            <a:r>
              <a:rPr lang="en-US" sz="1000" spc="-5" dirty="0">
                <a:solidFill>
                  <a:srgbClr val="57585B"/>
                </a:solidFill>
                <a:cs typeface="Arial"/>
              </a:rPr>
              <a:t> and </a:t>
            </a:r>
            <a:r>
              <a:rPr lang="en-US" sz="1000" spc="-5" dirty="0" err="1">
                <a:solidFill>
                  <a:srgbClr val="57585B"/>
                </a:solidFill>
                <a:cs typeface="Arial"/>
              </a:rPr>
              <a:t>HomeOne</a:t>
            </a:r>
            <a:r>
              <a:rPr lang="en-US" sz="1000" spc="-5" dirty="0">
                <a:solidFill>
                  <a:srgbClr val="57585B"/>
                </a:solidFill>
                <a:cs typeface="Arial"/>
              </a:rPr>
              <a:t> are registered marks of Freddie Mac.     </a:t>
            </a:r>
            <a:r>
              <a:rPr lang="en-US" sz="1000" dirty="0"/>
              <a:t>MCUS-B0094LCU-0724</a:t>
            </a:r>
            <a:endParaRPr lang="en-US" sz="1000" dirty="0">
              <a:cs typeface="Arial"/>
            </a:endParaRPr>
          </a:p>
        </p:txBody>
      </p:sp>
      <p:pic>
        <p:nvPicPr>
          <p:cNvPr id="2" name="Picture 5">
            <a:extLst>
              <a:ext uri="{FF2B5EF4-FFF2-40B4-BE49-F238E27FC236}">
                <a16:creationId xmlns:a16="http://schemas.microsoft.com/office/drawing/2014/main" id="{CFF96C3D-8941-71E8-858C-8AEA194C0E3E}"/>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4100" t="27688" r="34664" b="27689"/>
          <a:stretch/>
        </p:blipFill>
        <p:spPr bwMode="auto">
          <a:xfrm>
            <a:off x="946130" y="3453709"/>
            <a:ext cx="477553" cy="477553"/>
          </a:xfrm>
          <a:prstGeom prst="rect">
            <a:avLst/>
          </a:prstGeom>
          <a:solidFill>
            <a:srgbClr val="55ACEE"/>
          </a:solidFill>
        </p:spPr>
      </p:pic>
    </p:spTree>
    <p:extLst>
      <p:ext uri="{BB962C8B-B14F-4D97-AF65-F5344CB8AC3E}">
        <p14:creationId xmlns:p14="http://schemas.microsoft.com/office/powerpoint/2010/main" val="194730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microphone&#10;&#10;Description automatically generated with medium confidence">
            <a:extLst>
              <a:ext uri="{FF2B5EF4-FFF2-40B4-BE49-F238E27FC236}">
                <a16:creationId xmlns:a16="http://schemas.microsoft.com/office/drawing/2014/main" id="{767A01F0-E1BF-47E3-88C5-4409E37F58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396" t="28569" r="17657"/>
          <a:stretch/>
        </p:blipFill>
        <p:spPr>
          <a:xfrm flipH="1">
            <a:off x="0" y="808072"/>
            <a:ext cx="9144000" cy="5402227"/>
          </a:xfrm>
          <a:prstGeom prst="rect">
            <a:avLst/>
          </a:prstGeom>
        </p:spPr>
      </p:pic>
      <p:sp>
        <p:nvSpPr>
          <p:cNvPr id="16" name="Title 15">
            <a:extLst>
              <a:ext uri="{FF2B5EF4-FFF2-40B4-BE49-F238E27FC236}">
                <a16:creationId xmlns:a16="http://schemas.microsoft.com/office/drawing/2014/main" id="{4E3DABA7-4077-4180-A080-16DD5277A962}"/>
              </a:ext>
            </a:extLst>
          </p:cNvPr>
          <p:cNvSpPr>
            <a:spLocks noGrp="1"/>
          </p:cNvSpPr>
          <p:nvPr>
            <p:ph type="title"/>
          </p:nvPr>
        </p:nvSpPr>
        <p:spPr/>
        <p:txBody>
          <a:bodyPr>
            <a:normAutofit/>
          </a:bodyPr>
          <a:lstStyle/>
          <a:p>
            <a:r>
              <a:rPr lang="en-US" dirty="0"/>
              <a:t>Your Presenter </a:t>
            </a:r>
          </a:p>
        </p:txBody>
      </p:sp>
      <p:sp>
        <p:nvSpPr>
          <p:cNvPr id="12" name="TextBox 11">
            <a:extLst>
              <a:ext uri="{FF2B5EF4-FFF2-40B4-BE49-F238E27FC236}">
                <a16:creationId xmlns:a16="http://schemas.microsoft.com/office/drawing/2014/main" id="{844AFB57-FADB-437F-B404-08C4654D0BC4}"/>
              </a:ext>
            </a:extLst>
          </p:cNvPr>
          <p:cNvSpPr txBox="1"/>
          <p:nvPr/>
        </p:nvSpPr>
        <p:spPr>
          <a:xfrm>
            <a:off x="266700" y="5256605"/>
            <a:ext cx="4572000" cy="400110"/>
          </a:xfrm>
          <a:prstGeom prst="rect">
            <a:avLst/>
          </a:prstGeom>
          <a:noFill/>
        </p:spPr>
        <p:txBody>
          <a:bodyPr wrap="square">
            <a:spAutoFit/>
          </a:bodyPr>
          <a:lstStyle/>
          <a:p>
            <a:r>
              <a:rPr lang="en-US" sz="2000" dirty="0"/>
              <a:t>&lt;Insert Your CU Company Logo&gt;</a:t>
            </a:r>
          </a:p>
        </p:txBody>
      </p:sp>
      <p:sp>
        <p:nvSpPr>
          <p:cNvPr id="19" name="Content Placeholder 3">
            <a:extLst>
              <a:ext uri="{FF2B5EF4-FFF2-40B4-BE49-F238E27FC236}">
                <a16:creationId xmlns:a16="http://schemas.microsoft.com/office/drawing/2014/main" id="{D922F65E-403B-47C0-8524-DD33C792BFC6}"/>
              </a:ext>
            </a:extLst>
          </p:cNvPr>
          <p:cNvSpPr txBox="1">
            <a:spLocks/>
          </p:cNvSpPr>
          <p:nvPr/>
        </p:nvSpPr>
        <p:spPr>
          <a:xfrm>
            <a:off x="266701" y="1139730"/>
            <a:ext cx="4305300" cy="2289270"/>
          </a:xfrm>
          <a:prstGeom prst="rect">
            <a:avLst/>
          </a:prstGeom>
        </p:spPr>
        <p:txBody>
          <a:bodyPr vert="horz" lIns="0" tIns="0" rIns="0" bIns="0" rtlCol="0">
            <a:normAutofit/>
          </a:bodyPr>
          <a:lstStyle>
            <a:lvl1pPr marL="228600" indent="-228600" algn="l" defTabSz="457200" rtl="0" eaLnBrk="1" fontAlgn="base" hangingPunct="1">
              <a:lnSpc>
                <a:spcPct val="90000"/>
              </a:lnSpc>
              <a:spcBef>
                <a:spcPts val="600"/>
              </a:spcBef>
              <a:spcAft>
                <a:spcPts val="600"/>
              </a:spcAft>
              <a:buClr>
                <a:srgbClr val="AECC2E"/>
              </a:buClr>
              <a:buSzPct val="100000"/>
              <a:buFont typeface="Wingdings" panose="05000000000000000000" pitchFamily="2" charset="2"/>
              <a:buChar char="§"/>
              <a:defRPr sz="2000" b="0" kern="1200">
                <a:solidFill>
                  <a:srgbClr val="595959"/>
                </a:solidFill>
                <a:latin typeface="Calibri"/>
                <a:ea typeface="ヒラギノ角ゴ Pro W3" charset="0"/>
                <a:cs typeface="Calibri"/>
              </a:defRPr>
            </a:lvl1pPr>
            <a:lvl2pPr marL="457200" indent="-228600" algn="l" defTabSz="457200" rtl="0" eaLnBrk="1" fontAlgn="base" hangingPunct="1">
              <a:lnSpc>
                <a:spcPct val="90000"/>
              </a:lnSpc>
              <a:spcBef>
                <a:spcPct val="20000"/>
              </a:spcBef>
              <a:spcAft>
                <a:spcPct val="0"/>
              </a:spcAft>
              <a:buClr>
                <a:srgbClr val="99C221"/>
              </a:buClr>
              <a:buSzPct val="110000"/>
              <a:buFont typeface="Wingdings" pitchFamily="2" charset="2"/>
              <a:buChar char="§"/>
              <a:defRPr sz="1800" kern="1200">
                <a:solidFill>
                  <a:srgbClr val="595959"/>
                </a:solidFill>
                <a:latin typeface="Calibri"/>
                <a:ea typeface="ヒラギノ角ゴ Pro W3" charset="0"/>
                <a:cs typeface="Calibri"/>
              </a:defRPr>
            </a:lvl2pPr>
            <a:lvl3pPr marL="800100" indent="-173038" algn="l" defTabSz="457200" rtl="0" eaLnBrk="1" fontAlgn="base" hangingPunct="1">
              <a:lnSpc>
                <a:spcPct val="90000"/>
              </a:lnSpc>
              <a:spcBef>
                <a:spcPct val="20000"/>
              </a:spcBef>
              <a:spcAft>
                <a:spcPct val="0"/>
              </a:spcAft>
              <a:buClr>
                <a:srgbClr val="99C221"/>
              </a:buClr>
              <a:buSzPct val="105000"/>
              <a:buFont typeface="Calibri" panose="020F0502020204030204" pitchFamily="34" charset="0"/>
              <a:buChar char="̶"/>
              <a:defRPr sz="1600" kern="1200">
                <a:solidFill>
                  <a:srgbClr val="595959"/>
                </a:solidFill>
                <a:latin typeface="Calibri"/>
                <a:ea typeface="ヒラギノ角ゴ Pro W3" charset="0"/>
                <a:cs typeface="Calibri"/>
              </a:defRPr>
            </a:lvl3pPr>
            <a:lvl4pPr marL="912813" indent="-112713" algn="l" defTabSz="457200" rtl="0" eaLnBrk="1" fontAlgn="base" hangingPunct="1">
              <a:lnSpc>
                <a:spcPct val="90000"/>
              </a:lnSpc>
              <a:spcBef>
                <a:spcPct val="20000"/>
              </a:spcBef>
              <a:spcAft>
                <a:spcPct val="0"/>
              </a:spcAft>
              <a:buClr>
                <a:srgbClr val="99C221"/>
              </a:buClr>
              <a:buSzPct val="100000"/>
              <a:buFont typeface="Wingdings" panose="05000000000000000000" pitchFamily="2" charset="2"/>
              <a:buChar char="§"/>
              <a:tabLst/>
              <a:defRPr sz="1200" kern="1200">
                <a:solidFill>
                  <a:srgbClr val="595959"/>
                </a:solidFill>
                <a:latin typeface="Calibri"/>
                <a:ea typeface="ヒラギノ角ゴ Pro W3" charset="0"/>
                <a:cs typeface="Calibri"/>
              </a:defRPr>
            </a:lvl4pPr>
            <a:lvl5pPr marL="1085850" indent="-173038" algn="l" defTabSz="514350" rtl="0" eaLnBrk="1" fontAlgn="base" hangingPunct="1">
              <a:lnSpc>
                <a:spcPct val="90000"/>
              </a:lnSpc>
              <a:spcBef>
                <a:spcPct val="20000"/>
              </a:spcBef>
              <a:spcAft>
                <a:spcPct val="0"/>
              </a:spcAft>
              <a:buClr>
                <a:srgbClr val="AECC2E"/>
              </a:buClr>
              <a:buSzPct val="105000"/>
              <a:buFont typeface="Calibri" panose="020F0502020204030204" pitchFamily="34" charset="0"/>
              <a:buChar char="—"/>
              <a:defRPr sz="1000" kern="1200">
                <a:solidFill>
                  <a:srgbClr val="595959"/>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chemeClr val="accent1"/>
                </a:solidFill>
              </a:rPr>
              <a:t>My name is </a:t>
            </a:r>
            <a:r>
              <a:rPr lang="en-US" sz="2200" b="1" dirty="0">
                <a:solidFill>
                  <a:schemeClr val="accent1"/>
                </a:solidFill>
              </a:rPr>
              <a:t>&lt;Insert Your Name&gt; </a:t>
            </a:r>
            <a:r>
              <a:rPr lang="en-US" sz="2200" dirty="0">
                <a:solidFill>
                  <a:schemeClr val="accent1"/>
                </a:solidFill>
              </a:rPr>
              <a:t>with </a:t>
            </a:r>
            <a:r>
              <a:rPr lang="en-US" sz="2200" b="1" dirty="0">
                <a:solidFill>
                  <a:schemeClr val="accent1"/>
                </a:solidFill>
              </a:rPr>
              <a:t>&lt;Your CU Organization Name&gt; </a:t>
            </a:r>
            <a:br>
              <a:rPr lang="en-US" sz="2200" b="1" dirty="0">
                <a:solidFill>
                  <a:schemeClr val="accent1"/>
                </a:solidFill>
              </a:rPr>
            </a:br>
            <a:r>
              <a:rPr lang="en-US" sz="2200" dirty="0">
                <a:solidFill>
                  <a:schemeClr val="accent1"/>
                </a:solidFill>
              </a:rPr>
              <a:t>and I’ll be your presenter today. </a:t>
            </a:r>
          </a:p>
          <a:p>
            <a:pPr marL="0" indent="0">
              <a:buNone/>
            </a:pPr>
            <a:r>
              <a:rPr lang="en-US" sz="2200" dirty="0"/>
              <a:t>&lt;Insert Your CU Contact Info&gt;</a:t>
            </a:r>
            <a:br>
              <a:rPr lang="en-US" sz="2200" dirty="0"/>
            </a:br>
            <a:endParaRPr lang="en-US" sz="2200" dirty="0"/>
          </a:p>
        </p:txBody>
      </p:sp>
    </p:spTree>
    <p:extLst>
      <p:ext uri="{BB962C8B-B14F-4D97-AF65-F5344CB8AC3E}">
        <p14:creationId xmlns:p14="http://schemas.microsoft.com/office/powerpoint/2010/main" val="51419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49" y="0"/>
            <a:ext cx="8753475" cy="800100"/>
          </a:xfrm>
        </p:spPr>
        <p:txBody>
          <a:bodyPr>
            <a:normAutofit/>
          </a:bodyPr>
          <a:lstStyle/>
          <a:p>
            <a:r>
              <a:rPr lang="en-US" sz="2400" dirty="0"/>
              <a:t>Down Payments Can Be 10%, 7%, 3%, Even 1% or 0%</a:t>
            </a:r>
          </a:p>
        </p:txBody>
      </p:sp>
      <p:sp>
        <p:nvSpPr>
          <p:cNvPr id="5" name="Content Placeholder 4"/>
          <p:cNvSpPr>
            <a:spLocks noGrp="1"/>
          </p:cNvSpPr>
          <p:nvPr>
            <p:ph type="body" sz="quarter" idx="11"/>
          </p:nvPr>
        </p:nvSpPr>
        <p:spPr>
          <a:xfrm>
            <a:off x="266699" y="981075"/>
            <a:ext cx="8658225" cy="3126276"/>
          </a:xfrm>
        </p:spPr>
        <p:txBody>
          <a:bodyPr>
            <a:normAutofit/>
          </a:bodyPr>
          <a:lstStyle/>
          <a:p>
            <a:pPr marL="0" indent="0">
              <a:lnSpc>
                <a:spcPct val="100000"/>
              </a:lnSpc>
              <a:spcBef>
                <a:spcPts val="600"/>
              </a:spcBef>
              <a:spcAft>
                <a:spcPts val="0"/>
              </a:spcAft>
              <a:buNone/>
            </a:pPr>
            <a:r>
              <a:rPr lang="en-US" sz="1800" dirty="0"/>
              <a:t>Renters can become homeowners faster than they ever expected with a mortgage structured using </a:t>
            </a:r>
            <a:r>
              <a:rPr lang="en-US" sz="1800" b="1" dirty="0">
                <a:solidFill>
                  <a:schemeClr val="accent1"/>
                </a:solidFill>
              </a:rPr>
              <a:t>Arch MI’s Buy with MI </a:t>
            </a:r>
            <a:r>
              <a:rPr lang="en-US" sz="1800" dirty="0"/>
              <a:t>solutions.</a:t>
            </a:r>
          </a:p>
          <a:p>
            <a:pPr marL="0" indent="0">
              <a:lnSpc>
                <a:spcPct val="100000"/>
              </a:lnSpc>
              <a:spcBef>
                <a:spcPts val="600"/>
              </a:spcBef>
              <a:spcAft>
                <a:spcPts val="0"/>
              </a:spcAft>
              <a:buNone/>
            </a:pPr>
            <a:r>
              <a:rPr lang="en-US" sz="1800" b="1" dirty="0"/>
              <a:t>Many Prospective First-Time Buyers Think Down Payments Must Be 16% or More</a:t>
            </a:r>
            <a:br>
              <a:rPr lang="en-US" sz="1800" dirty="0"/>
            </a:br>
            <a:r>
              <a:rPr lang="en-US" sz="1800" dirty="0"/>
              <a:t>In a National Association of Realtors survey, 45% of respondents incorrectly said credit unions and other lenders require down payments of 16% or more.  </a:t>
            </a:r>
          </a:p>
          <a:p>
            <a:pPr marL="0" indent="0">
              <a:lnSpc>
                <a:spcPct val="100000"/>
              </a:lnSpc>
              <a:spcBef>
                <a:spcPts val="600"/>
              </a:spcBef>
              <a:spcAft>
                <a:spcPts val="0"/>
              </a:spcAft>
              <a:buNone/>
            </a:pPr>
            <a:r>
              <a:rPr lang="en-US" sz="1800" dirty="0"/>
              <a:t>In reality, first-time homebuyers </a:t>
            </a:r>
            <a:r>
              <a:rPr lang="en-US" sz="1800" b="1" dirty="0"/>
              <a:t>average 8% down </a:t>
            </a:r>
            <a:r>
              <a:rPr lang="en-US" sz="1800" dirty="0"/>
              <a:t>and with MI Home from Arch MI, eligible members can choose down payments as low as </a:t>
            </a:r>
            <a:r>
              <a:rPr lang="en-US" sz="1800" b="1" dirty="0"/>
              <a:t>3%, even 1% or 0%* </a:t>
            </a:r>
            <a:r>
              <a:rPr lang="en-US" sz="1800" dirty="0"/>
              <a:t>— </a:t>
            </a:r>
            <a:br>
              <a:rPr lang="en-US" sz="1800" dirty="0"/>
            </a:br>
            <a:r>
              <a:rPr lang="en-US" sz="1800" dirty="0"/>
              <a:t>meaning many potential buyers already have sufficient savings.</a:t>
            </a:r>
          </a:p>
          <a:p>
            <a:pPr marL="0" indent="0">
              <a:lnSpc>
                <a:spcPct val="100000"/>
              </a:lnSpc>
              <a:spcBef>
                <a:spcPts val="600"/>
              </a:spcBef>
              <a:spcAft>
                <a:spcPts val="0"/>
              </a:spcAft>
              <a:buNone/>
            </a:pPr>
            <a:r>
              <a:rPr lang="en-US" sz="1800" dirty="0"/>
              <a:t>More than two-thirds of prospective homebuyers think it will take more than three years to save enough for a down payment.</a:t>
            </a:r>
          </a:p>
        </p:txBody>
      </p:sp>
      <p:sp>
        <p:nvSpPr>
          <p:cNvPr id="2" name="TextBox 2">
            <a:extLst>
              <a:ext uri="{FF2B5EF4-FFF2-40B4-BE49-F238E27FC236}">
                <a16:creationId xmlns:a16="http://schemas.microsoft.com/office/drawing/2014/main" id="{31362D2A-CF75-4280-B2DC-627337EDAEFD}"/>
              </a:ext>
            </a:extLst>
          </p:cNvPr>
          <p:cNvSpPr txBox="1">
            <a:spLocks noChangeArrowheads="1"/>
          </p:cNvSpPr>
          <p:nvPr/>
        </p:nvSpPr>
        <p:spPr bwMode="auto">
          <a:xfrm>
            <a:off x="266699" y="6017996"/>
            <a:ext cx="84296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spcAft>
                <a:spcPts val="200"/>
              </a:spcAft>
              <a:buClrTx/>
              <a:buSzTx/>
              <a:buNone/>
            </a:pPr>
            <a:r>
              <a:rPr lang="en-US" sz="1200" dirty="0">
                <a:solidFill>
                  <a:schemeClr val="tx1"/>
                </a:solidFill>
                <a:latin typeface="+mj-lt"/>
              </a:rPr>
              <a:t>*Available for eligible members through Arch Mortgage Guaranty Company</a:t>
            </a:r>
            <a:r>
              <a:rPr lang="en-US" sz="1200" i="1" dirty="0">
                <a:solidFill>
                  <a:schemeClr val="tx1"/>
                </a:solidFill>
                <a:latin typeface="+mj-lt"/>
              </a:rPr>
              <a:t>.</a:t>
            </a:r>
          </a:p>
        </p:txBody>
      </p:sp>
      <p:pic>
        <p:nvPicPr>
          <p:cNvPr id="3" name="table">
            <a:extLst>
              <a:ext uri="{FF2B5EF4-FFF2-40B4-BE49-F238E27FC236}">
                <a16:creationId xmlns:a16="http://schemas.microsoft.com/office/drawing/2014/main" id="{E8BABA82-150E-3B59-90E0-B5F39CEFE3C4}"/>
              </a:ext>
            </a:extLst>
          </p:cNvPr>
          <p:cNvPicPr>
            <a:picLocks noChangeAspect="1"/>
          </p:cNvPicPr>
          <p:nvPr/>
        </p:nvPicPr>
        <p:blipFill>
          <a:blip r:embed="rId2"/>
          <a:stretch>
            <a:fillRect/>
          </a:stretch>
        </p:blipFill>
        <p:spPr>
          <a:xfrm>
            <a:off x="292804" y="4107351"/>
            <a:ext cx="8648703" cy="1432560"/>
          </a:xfrm>
          <a:prstGeom prst="rect">
            <a:avLst/>
          </a:prstGeom>
        </p:spPr>
      </p:pic>
      <p:sp>
        <p:nvSpPr>
          <p:cNvPr id="6" name="TextBox 2">
            <a:extLst>
              <a:ext uri="{FF2B5EF4-FFF2-40B4-BE49-F238E27FC236}">
                <a16:creationId xmlns:a16="http://schemas.microsoft.com/office/drawing/2014/main" id="{6988A0B8-2EBD-CCEC-085C-E79B9143984B}"/>
              </a:ext>
            </a:extLst>
          </p:cNvPr>
          <p:cNvSpPr txBox="1"/>
          <p:nvPr/>
        </p:nvSpPr>
        <p:spPr>
          <a:xfrm>
            <a:off x="266699" y="5640454"/>
            <a:ext cx="1962397" cy="276999"/>
          </a:xfrm>
          <a:prstGeom prst="rect">
            <a:avLst/>
          </a:prstGeom>
          <a:noFill/>
        </p:spPr>
        <p:txBody>
          <a:bodyPr wrap="non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u="none" strike="noStrike" dirty="0">
                <a:latin typeface="+mj-lt"/>
              </a:rPr>
              <a:t>Source: </a:t>
            </a:r>
            <a:r>
              <a:rPr lang="en-US" sz="1200" b="0" i="1" u="none" strike="noStrike" dirty="0">
                <a:latin typeface="+mj-lt"/>
              </a:rPr>
              <a:t>Bankrate, January 2024</a:t>
            </a:r>
          </a:p>
        </p:txBody>
      </p:sp>
    </p:spTree>
    <p:extLst>
      <p:ext uri="{BB962C8B-B14F-4D97-AF65-F5344CB8AC3E}">
        <p14:creationId xmlns:p14="http://schemas.microsoft.com/office/powerpoint/2010/main" val="412120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4EFA46-8CCD-4C7B-A92A-77698C46BC8D}"/>
              </a:ext>
            </a:extLst>
          </p:cNvPr>
          <p:cNvPicPr>
            <a:picLocks noChangeAspect="1"/>
          </p:cNvPicPr>
          <p:nvPr/>
        </p:nvPicPr>
        <p:blipFill>
          <a:blip r:embed="rId2" cstate="print">
            <a:extLst>
              <a:ext uri="{28A0092B-C50C-407E-A947-70E740481C1C}">
                <a14:useLocalDpi xmlns:a14="http://schemas.microsoft.com/office/drawing/2010/main" val="0"/>
              </a:ext>
            </a:extLst>
          </a:blip>
          <a:srcRect l="7809" r="7809"/>
          <a:stretch/>
        </p:blipFill>
        <p:spPr>
          <a:xfrm>
            <a:off x="0" y="808038"/>
            <a:ext cx="9144000" cy="5402262"/>
          </a:xfrm>
          <a:prstGeom prst="rect">
            <a:avLst/>
          </a:prstGeom>
        </p:spPr>
      </p:pic>
      <p:graphicFrame>
        <p:nvGraphicFramePr>
          <p:cNvPr id="8" name="Table 7">
            <a:extLst>
              <a:ext uri="{FF2B5EF4-FFF2-40B4-BE49-F238E27FC236}">
                <a16:creationId xmlns:a16="http://schemas.microsoft.com/office/drawing/2014/main" id="{7CB7D2E6-FE86-48E0-94B4-03DCB9EA5BFA}"/>
              </a:ext>
            </a:extLst>
          </p:cNvPr>
          <p:cNvGraphicFramePr>
            <a:graphicFrameLocks noGrp="1"/>
          </p:cNvGraphicFramePr>
          <p:nvPr>
            <p:extLst>
              <p:ext uri="{D42A27DB-BD31-4B8C-83A1-F6EECF244321}">
                <p14:modId xmlns:p14="http://schemas.microsoft.com/office/powerpoint/2010/main" val="3229742369"/>
              </p:ext>
            </p:extLst>
          </p:nvPr>
        </p:nvGraphicFramePr>
        <p:xfrm>
          <a:off x="266699" y="1969068"/>
          <a:ext cx="3677502" cy="3568958"/>
        </p:xfrm>
        <a:graphic>
          <a:graphicData uri="http://schemas.openxmlformats.org/drawingml/2006/table">
            <a:tbl>
              <a:tblPr firstRow="1" firstCol="1" bandRow="1">
                <a:tableStyleId>{5C22544A-7EE6-4342-B048-85BDC9FD1C3A}</a:tableStyleId>
              </a:tblPr>
              <a:tblGrid>
                <a:gridCol w="2408260">
                  <a:extLst>
                    <a:ext uri="{9D8B030D-6E8A-4147-A177-3AD203B41FA5}">
                      <a16:colId xmlns:a16="http://schemas.microsoft.com/office/drawing/2014/main" val="1112461879"/>
                    </a:ext>
                  </a:extLst>
                </a:gridCol>
                <a:gridCol w="1269242">
                  <a:extLst>
                    <a:ext uri="{9D8B030D-6E8A-4147-A177-3AD203B41FA5}">
                      <a16:colId xmlns:a16="http://schemas.microsoft.com/office/drawing/2014/main" val="1112830647"/>
                    </a:ext>
                  </a:extLst>
                </a:gridCol>
              </a:tblGrid>
              <a:tr h="1193039">
                <a:tc gridSpan="2">
                  <a:txBody>
                    <a:bodyPr/>
                    <a:lstStyle/>
                    <a:p>
                      <a:pPr marL="0" marR="0" algn="ctr">
                        <a:lnSpc>
                          <a:spcPct val="100000"/>
                        </a:lnSpc>
                        <a:spcBef>
                          <a:spcPts val="0"/>
                        </a:spcBef>
                        <a:spcAft>
                          <a:spcPts val="0"/>
                        </a:spcAft>
                      </a:pPr>
                      <a:r>
                        <a:rPr lang="en-US" sz="2000" dirty="0">
                          <a:effectLst/>
                          <a:latin typeface="+mj-lt"/>
                          <a:ea typeface="Calibri" panose="020F0502020204030204" pitchFamily="34" charset="0"/>
                          <a:cs typeface="Times New Roman" panose="02020603050405020304" pitchFamily="18" charset="0"/>
                        </a:rPr>
                        <a:t>What Do Non-Owners </a:t>
                      </a:r>
                      <a:br>
                        <a:rPr lang="en-US" sz="2000" dirty="0">
                          <a:effectLst/>
                          <a:latin typeface="+mj-lt"/>
                          <a:ea typeface="Calibri" panose="020F0502020204030204" pitchFamily="34" charset="0"/>
                          <a:cs typeface="Times New Roman" panose="02020603050405020304" pitchFamily="18" charset="0"/>
                        </a:rPr>
                      </a:br>
                      <a:r>
                        <a:rPr lang="en-US" sz="2000" dirty="0">
                          <a:effectLst/>
                          <a:latin typeface="+mj-lt"/>
                          <a:ea typeface="Calibri" panose="020F0502020204030204" pitchFamily="34" charset="0"/>
                          <a:cs typeface="Times New Roman" panose="02020603050405020304" pitchFamily="18" charset="0"/>
                        </a:rPr>
                        <a:t>Think Is the Biggest Hurdle </a:t>
                      </a:r>
                      <a:br>
                        <a:rPr lang="en-US" sz="2000" dirty="0">
                          <a:effectLst/>
                          <a:latin typeface="+mj-lt"/>
                          <a:ea typeface="Calibri" panose="020F0502020204030204" pitchFamily="34" charset="0"/>
                          <a:cs typeface="Times New Roman" panose="02020603050405020304" pitchFamily="18" charset="0"/>
                        </a:rPr>
                      </a:br>
                      <a:r>
                        <a:rPr lang="en-US" sz="2000" dirty="0">
                          <a:effectLst/>
                          <a:latin typeface="+mj-lt"/>
                          <a:ea typeface="Calibri" panose="020F0502020204030204" pitchFamily="34" charset="0"/>
                          <a:cs typeface="Times New Roman" panose="02020603050405020304" pitchFamily="18" charset="0"/>
                        </a:rPr>
                        <a:t>in Buying a Home?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8765263"/>
                  </a:ext>
                </a:extLst>
              </a:tr>
              <a:tr h="565831">
                <a:tc>
                  <a:txBody>
                    <a:bodyPr/>
                    <a:lstStyle/>
                    <a:p>
                      <a:pPr marL="0" marR="0">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Down Payment</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effectLst/>
                          <a:latin typeface="+mj-lt"/>
                        </a:rPr>
                        <a:t>45%</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82329249"/>
                  </a:ext>
                </a:extLst>
              </a:tr>
              <a:tr h="559348">
                <a:tc>
                  <a:txBody>
                    <a:bodyPr/>
                    <a:lstStyle/>
                    <a:p>
                      <a:pPr marL="0" marR="0">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Income</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effectLst/>
                          <a:latin typeface="+mj-lt"/>
                        </a:rPr>
                        <a:t>39%</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25780505"/>
                  </a:ext>
                </a:extLst>
              </a:tr>
              <a:tr h="623205">
                <a:tc>
                  <a:txBody>
                    <a:bodyPr/>
                    <a:lstStyle/>
                    <a:p>
                      <a:pPr marL="0" marR="0">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Credit Score</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effectLst/>
                          <a:latin typeface="+mj-lt"/>
                        </a:rPr>
                        <a:t>35%</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2724391"/>
                  </a:ext>
                </a:extLst>
              </a:tr>
              <a:tr h="627535">
                <a:tc>
                  <a:txBody>
                    <a:bodyPr/>
                    <a:lstStyle/>
                    <a:p>
                      <a:pPr marL="0" marR="0">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Lack of Homes</a:t>
                      </a: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effectLst/>
                          <a:latin typeface="+mj-lt"/>
                          <a:ea typeface="Calibri" panose="020F0502020204030204" pitchFamily="34" charset="0"/>
                          <a:cs typeface="Times New Roman" panose="02020603050405020304" pitchFamily="18" charset="0"/>
                        </a:rPr>
                        <a:t>35%</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52587034"/>
                  </a:ext>
                </a:extLst>
              </a:tr>
            </a:tbl>
          </a:graphicData>
        </a:graphic>
      </p:graphicFrame>
      <p:sp>
        <p:nvSpPr>
          <p:cNvPr id="6" name="Title 5"/>
          <p:cNvSpPr>
            <a:spLocks noGrp="1"/>
          </p:cNvSpPr>
          <p:nvPr>
            <p:ph type="title"/>
          </p:nvPr>
        </p:nvSpPr>
        <p:spPr/>
        <p:txBody>
          <a:bodyPr/>
          <a:lstStyle/>
          <a:p>
            <a:r>
              <a:rPr lang="en-US" dirty="0"/>
              <a:t>Current Renters </a:t>
            </a:r>
          </a:p>
        </p:txBody>
      </p:sp>
      <p:sp>
        <p:nvSpPr>
          <p:cNvPr id="15" name="Text Placeholder 14">
            <a:extLst>
              <a:ext uri="{FF2B5EF4-FFF2-40B4-BE49-F238E27FC236}">
                <a16:creationId xmlns:a16="http://schemas.microsoft.com/office/drawing/2014/main" id="{142BEBEA-DFDE-4EAB-8EBC-BF26DF5B0537}"/>
              </a:ext>
            </a:extLst>
          </p:cNvPr>
          <p:cNvSpPr>
            <a:spLocks noGrp="1"/>
          </p:cNvSpPr>
          <p:nvPr>
            <p:ph type="body" sz="quarter" idx="11"/>
          </p:nvPr>
        </p:nvSpPr>
        <p:spPr>
          <a:xfrm>
            <a:off x="266699" y="981075"/>
            <a:ext cx="4634815" cy="987993"/>
          </a:xfrm>
        </p:spPr>
        <p:txBody>
          <a:bodyPr/>
          <a:lstStyle/>
          <a:p>
            <a:pPr marL="0" indent="0">
              <a:spcBef>
                <a:spcPts val="0"/>
              </a:spcBef>
              <a:spcAft>
                <a:spcPts val="0"/>
              </a:spcAft>
              <a:buNone/>
            </a:pPr>
            <a:r>
              <a:rPr lang="en-US" b="1" dirty="0"/>
              <a:t>Chief Obstacle for Aspiring Homebuyers:</a:t>
            </a:r>
          </a:p>
          <a:p>
            <a:pPr marL="0" indent="0">
              <a:spcBef>
                <a:spcPts val="0"/>
              </a:spcBef>
              <a:spcAft>
                <a:spcPts val="0"/>
              </a:spcAft>
              <a:buNone/>
            </a:pPr>
            <a:r>
              <a:rPr lang="en-US" sz="2000" dirty="0"/>
              <a:t>Not being able to afford the down payment </a:t>
            </a:r>
            <a:r>
              <a:rPr lang="en-US" dirty="0"/>
              <a:t>is perceived as a top concern!</a:t>
            </a:r>
          </a:p>
        </p:txBody>
      </p:sp>
      <p:sp>
        <p:nvSpPr>
          <p:cNvPr id="17" name="TextBox 2">
            <a:extLst>
              <a:ext uri="{FF2B5EF4-FFF2-40B4-BE49-F238E27FC236}">
                <a16:creationId xmlns:a16="http://schemas.microsoft.com/office/drawing/2014/main" id="{3EC6E6E4-42DB-49E0-AA8F-79FF0DB1683A}"/>
              </a:ext>
            </a:extLst>
          </p:cNvPr>
          <p:cNvSpPr txBox="1">
            <a:spLocks noChangeArrowheads="1"/>
          </p:cNvSpPr>
          <p:nvPr/>
        </p:nvSpPr>
        <p:spPr bwMode="auto">
          <a:xfrm>
            <a:off x="301317" y="5669176"/>
            <a:ext cx="35787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eaLnBrk="0" hangingPunct="0">
              <a:spcBef>
                <a:spcPct val="20000"/>
              </a:spcBef>
              <a:buClr>
                <a:srgbClr val="A3B687"/>
              </a:buClr>
              <a:buSzPct val="120000"/>
              <a:buFont typeface="Arial" charset="0"/>
              <a:buChar char="•"/>
              <a:defRPr sz="1600">
                <a:solidFill>
                  <a:srgbClr val="0075A8"/>
                </a:solidFill>
                <a:latin typeface="Arial" charset="0"/>
                <a:cs typeface="Arial" charset="0"/>
              </a:defRPr>
            </a:lvl1pPr>
            <a:lvl2pPr marL="742950" indent="-285750" eaLnBrk="0" hangingPunct="0">
              <a:spcBef>
                <a:spcPct val="20000"/>
              </a:spcBef>
              <a:buClr>
                <a:srgbClr val="A3B687"/>
              </a:buClr>
              <a:buSzPct val="120000"/>
              <a:buFont typeface="Arial" charset="0"/>
              <a:buChar char="•"/>
              <a:defRPr sz="1400">
                <a:solidFill>
                  <a:srgbClr val="7F7F7F"/>
                </a:solidFill>
                <a:latin typeface="Arial" charset="0"/>
                <a:cs typeface="Arial" charset="0"/>
              </a:defRPr>
            </a:lvl2pPr>
            <a:lvl3pPr marL="1143000" indent="-228600" eaLnBrk="0" hangingPunct="0">
              <a:spcBef>
                <a:spcPct val="20000"/>
              </a:spcBef>
              <a:buClr>
                <a:srgbClr val="A3B687"/>
              </a:buClr>
              <a:buSzPct val="120000"/>
              <a:buFont typeface="Arial" charset="0"/>
              <a:buChar char="•"/>
              <a:defRPr sz="1200">
                <a:solidFill>
                  <a:srgbClr val="7F7F7F"/>
                </a:solidFill>
                <a:latin typeface="Arial" charset="0"/>
                <a:cs typeface="Arial" charset="0"/>
              </a:defRPr>
            </a:lvl3pPr>
            <a:lvl4pPr marL="16002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4pPr>
            <a:lvl5pPr marL="20574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5pPr>
            <a:lvl6pPr marL="25146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6pPr>
            <a:lvl7pPr marL="29718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7pPr>
            <a:lvl8pPr marL="34290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8pPr>
            <a:lvl9pPr marL="38862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9pPr>
          </a:lstStyle>
          <a:p>
            <a:pPr eaLnBrk="1" hangingPunct="1">
              <a:spcBef>
                <a:spcPct val="0"/>
              </a:spcBef>
              <a:spcAft>
                <a:spcPts val="200"/>
              </a:spcAft>
              <a:buClrTx/>
              <a:buSzTx/>
              <a:buNone/>
            </a:pPr>
            <a:r>
              <a:rPr lang="en-US" altLang="en-US" sz="1200" b="1" i="1" dirty="0">
                <a:solidFill>
                  <a:schemeClr val="tx1"/>
                </a:solidFill>
                <a:latin typeface="+mj-lt"/>
              </a:rPr>
              <a:t>Source</a:t>
            </a:r>
            <a:r>
              <a:rPr lang="en-US" altLang="en-US" sz="1200" i="1" dirty="0">
                <a:solidFill>
                  <a:schemeClr val="tx1"/>
                </a:solidFill>
                <a:latin typeface="+mj-lt"/>
              </a:rPr>
              <a:t>: </a:t>
            </a:r>
            <a:r>
              <a:rPr lang="en-US" sz="1200" i="1" dirty="0">
                <a:solidFill>
                  <a:schemeClr val="tx1"/>
                </a:solidFill>
                <a:latin typeface="+mj-lt"/>
              </a:rPr>
              <a:t>NerdWallet survey of non-owners who want to buy a home conducted in January 2024.</a:t>
            </a:r>
            <a:endParaRPr lang="en-US" altLang="en-US" sz="1200" i="1" dirty="0">
              <a:solidFill>
                <a:schemeClr val="tx1"/>
              </a:solidFill>
              <a:latin typeface="+mj-lt"/>
            </a:endParaRPr>
          </a:p>
        </p:txBody>
      </p:sp>
    </p:spTree>
    <p:extLst>
      <p:ext uri="{BB962C8B-B14F-4D97-AF65-F5344CB8AC3E}">
        <p14:creationId xmlns:p14="http://schemas.microsoft.com/office/powerpoint/2010/main" val="211688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7A97207A-DB14-4608-BA7E-67AD0915C46E}"/>
              </a:ext>
            </a:extLst>
          </p:cNvPr>
          <p:cNvSpPr>
            <a:spLocks noGrp="1"/>
          </p:cNvSpPr>
          <p:nvPr>
            <p:ph type="title"/>
          </p:nvPr>
        </p:nvSpPr>
        <p:spPr/>
        <p:txBody>
          <a:bodyPr>
            <a:normAutofit/>
          </a:bodyPr>
          <a:lstStyle/>
          <a:p>
            <a:r>
              <a:rPr lang="en-US" dirty="0"/>
              <a:t>Fixed-Rate Mortgages Attractive as Rents Soar </a:t>
            </a:r>
          </a:p>
        </p:txBody>
      </p:sp>
      <p:pic>
        <p:nvPicPr>
          <p:cNvPr id="3" name="Picture 2" descr="A building with balconies and windows&#10;&#10;Description automatically generated">
            <a:extLst>
              <a:ext uri="{FF2B5EF4-FFF2-40B4-BE49-F238E27FC236}">
                <a16:creationId xmlns:a16="http://schemas.microsoft.com/office/drawing/2014/main" id="{923ADEFB-B99F-1669-C92C-FC7F737253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42" t="12198" r="7621" b="-366"/>
          <a:stretch/>
        </p:blipFill>
        <p:spPr>
          <a:xfrm>
            <a:off x="-1" y="764004"/>
            <a:ext cx="9144001" cy="5522133"/>
          </a:xfrm>
          <a:prstGeom prst="rect">
            <a:avLst/>
          </a:prstGeom>
          <a:ln>
            <a:noFill/>
          </a:ln>
        </p:spPr>
      </p:pic>
      <p:sp>
        <p:nvSpPr>
          <p:cNvPr id="4" name="Content Placeholder 4">
            <a:extLst>
              <a:ext uri="{FF2B5EF4-FFF2-40B4-BE49-F238E27FC236}">
                <a16:creationId xmlns:a16="http://schemas.microsoft.com/office/drawing/2014/main" id="{9DCD758F-B4F0-48A8-2D50-6B71D15563F7}"/>
              </a:ext>
            </a:extLst>
          </p:cNvPr>
          <p:cNvSpPr txBox="1">
            <a:spLocks/>
          </p:cNvSpPr>
          <p:nvPr/>
        </p:nvSpPr>
        <p:spPr>
          <a:xfrm>
            <a:off x="266700" y="1009650"/>
            <a:ext cx="4142874" cy="2178718"/>
          </a:xfrm>
          <a:prstGeom prst="rect">
            <a:avLst/>
          </a:prstGeom>
          <a:noFill/>
        </p:spPr>
        <p:txBody>
          <a:bodyPr vert="horz" lIns="0" tIns="0" rIns="0" bIns="0" rtlCol="0">
            <a:normAutofit/>
          </a:bodyPr>
          <a:lstStyle>
            <a:lvl1pPr marL="228600" indent="-228600" algn="l" defTabSz="457200" rtl="0" eaLnBrk="1" fontAlgn="base" hangingPunct="1">
              <a:lnSpc>
                <a:spcPct val="90000"/>
              </a:lnSpc>
              <a:spcBef>
                <a:spcPts val="600"/>
              </a:spcBef>
              <a:spcAft>
                <a:spcPts val="600"/>
              </a:spcAft>
              <a:buClr>
                <a:srgbClr val="AECC2E"/>
              </a:buClr>
              <a:buSzPct val="100000"/>
              <a:buFont typeface="Wingdings" panose="05000000000000000000" pitchFamily="2" charset="2"/>
              <a:buChar char="§"/>
              <a:defRPr sz="2000" b="0" kern="1200">
                <a:solidFill>
                  <a:srgbClr val="595959"/>
                </a:solidFill>
                <a:latin typeface="Calibri"/>
                <a:ea typeface="ヒラギノ角ゴ Pro W3" charset="0"/>
                <a:cs typeface="Calibri"/>
              </a:defRPr>
            </a:lvl1pPr>
            <a:lvl2pPr marL="457200" indent="-228600" algn="l" defTabSz="457200" rtl="0" eaLnBrk="1" fontAlgn="base" hangingPunct="1">
              <a:lnSpc>
                <a:spcPct val="90000"/>
              </a:lnSpc>
              <a:spcBef>
                <a:spcPct val="20000"/>
              </a:spcBef>
              <a:spcAft>
                <a:spcPct val="0"/>
              </a:spcAft>
              <a:buClr>
                <a:srgbClr val="99C221"/>
              </a:buClr>
              <a:buSzPct val="110000"/>
              <a:buFont typeface="Wingdings" pitchFamily="2" charset="2"/>
              <a:buChar char="§"/>
              <a:defRPr sz="1800" kern="1200">
                <a:solidFill>
                  <a:srgbClr val="595959"/>
                </a:solidFill>
                <a:latin typeface="Calibri"/>
                <a:ea typeface="ヒラギノ角ゴ Pro W3" charset="0"/>
                <a:cs typeface="Calibri"/>
              </a:defRPr>
            </a:lvl2pPr>
            <a:lvl3pPr marL="800100" indent="-173038" algn="l" defTabSz="457200" rtl="0" eaLnBrk="1" fontAlgn="base" hangingPunct="1">
              <a:lnSpc>
                <a:spcPct val="90000"/>
              </a:lnSpc>
              <a:spcBef>
                <a:spcPct val="20000"/>
              </a:spcBef>
              <a:spcAft>
                <a:spcPct val="0"/>
              </a:spcAft>
              <a:buClr>
                <a:srgbClr val="99C221"/>
              </a:buClr>
              <a:buSzPct val="105000"/>
              <a:buFont typeface="Calibri" panose="020F0502020204030204" pitchFamily="34" charset="0"/>
              <a:buChar char="̶"/>
              <a:defRPr sz="1600" kern="1200">
                <a:solidFill>
                  <a:srgbClr val="595959"/>
                </a:solidFill>
                <a:latin typeface="Calibri"/>
                <a:ea typeface="ヒラギノ角ゴ Pro W3" charset="0"/>
                <a:cs typeface="Calibri"/>
              </a:defRPr>
            </a:lvl3pPr>
            <a:lvl4pPr marL="912813" indent="-112713" algn="l" defTabSz="457200" rtl="0" eaLnBrk="1" fontAlgn="base" hangingPunct="1">
              <a:lnSpc>
                <a:spcPct val="90000"/>
              </a:lnSpc>
              <a:spcBef>
                <a:spcPct val="20000"/>
              </a:spcBef>
              <a:spcAft>
                <a:spcPct val="0"/>
              </a:spcAft>
              <a:buClr>
                <a:srgbClr val="99C221"/>
              </a:buClr>
              <a:buSzPct val="100000"/>
              <a:buFont typeface="Wingdings" panose="05000000000000000000" pitchFamily="2" charset="2"/>
              <a:buChar char="§"/>
              <a:tabLst/>
              <a:defRPr sz="1200" kern="1200">
                <a:solidFill>
                  <a:srgbClr val="595959"/>
                </a:solidFill>
                <a:latin typeface="Calibri"/>
                <a:ea typeface="ヒラギノ角ゴ Pro W3" charset="0"/>
                <a:cs typeface="Calibri"/>
              </a:defRPr>
            </a:lvl4pPr>
            <a:lvl5pPr marL="1085850" indent="-173038" algn="l" defTabSz="514350" rtl="0" eaLnBrk="1" fontAlgn="base" hangingPunct="1">
              <a:lnSpc>
                <a:spcPct val="90000"/>
              </a:lnSpc>
              <a:spcBef>
                <a:spcPct val="20000"/>
              </a:spcBef>
              <a:spcAft>
                <a:spcPct val="0"/>
              </a:spcAft>
              <a:buClr>
                <a:srgbClr val="AECC2E"/>
              </a:buClr>
              <a:buSzPct val="105000"/>
              <a:buFont typeface="Calibri" panose="020F0502020204030204" pitchFamily="34" charset="0"/>
              <a:buChar char="—"/>
              <a:defRPr sz="1000" kern="1200">
                <a:solidFill>
                  <a:srgbClr val="595959"/>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Soaring Rents</a:t>
            </a:r>
            <a:r>
              <a:rPr lang="en-US" sz="24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b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Nationally, the median monthly rent is</a:t>
            </a:r>
            <a:r>
              <a:rPr lang="en-US" dirty="0">
                <a:solidFill>
                  <a:schemeClr val="bg1"/>
                </a:solidFill>
                <a:latin typeface="Calibri" panose="020F0502020204030204" pitchFamily="34" charset="0"/>
                <a:ea typeface="Calibri" panose="020F0502020204030204" pitchFamily="34" charset="0"/>
              </a:rPr>
              <a:t> </a:t>
            </a:r>
            <a:r>
              <a:rPr lang="en-US" b="1" dirty="0">
                <a:solidFill>
                  <a:schemeClr val="bg1"/>
                </a:solidFill>
                <a:latin typeface="Calibri" panose="020F0502020204030204" pitchFamily="34" charset="0"/>
                <a:ea typeface="Calibri" panose="020F0502020204030204" pitchFamily="34" charset="0"/>
              </a:rPr>
              <a:t>$1,987</a:t>
            </a:r>
            <a:r>
              <a:rPr lang="en-US" dirty="0">
                <a:solidFill>
                  <a:schemeClr val="bg1"/>
                </a:solidFill>
                <a:latin typeface="Calibri" panose="020F0502020204030204" pitchFamily="34" charset="0"/>
                <a:ea typeface="Calibri" panose="020F0502020204030204" pitchFamily="34" charset="0"/>
              </a:rPr>
              <a:t>, up 21.78% since 2020.</a:t>
            </a:r>
          </a:p>
          <a:p>
            <a:pPr marL="0" indent="0">
              <a:buFont typeface="Wingdings" panose="05000000000000000000" pitchFamily="2" charset="2"/>
              <a:buNone/>
            </a:pPr>
            <a:r>
              <a:rPr lang="en-US" sz="1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1400" i="1" dirty="0">
                <a:solidFill>
                  <a:schemeClr val="bg1"/>
                </a:solidFill>
                <a:latin typeface="Calibri" panose="020F0502020204030204" pitchFamily="34" charset="0"/>
                <a:ea typeface="Calibri" panose="020F0502020204030204" pitchFamily="34" charset="0"/>
              </a:rPr>
              <a:t>Rent.com April 2024 </a:t>
            </a:r>
            <a:r>
              <a:rPr lang="en-US" sz="14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Rent Report</a:t>
            </a:r>
            <a:r>
              <a:rPr lang="en-US" altLang="en-US" sz="1400" i="1" dirty="0">
                <a:solidFill>
                  <a:schemeClr val="bg1"/>
                </a:solidFill>
                <a:latin typeface="+mj-lt"/>
              </a:rPr>
              <a:t>.</a:t>
            </a:r>
            <a:endParaRPr lang="en-US" sz="1400" dirty="0">
              <a:solidFill>
                <a:schemeClr val="bg1"/>
              </a:solidFill>
            </a:endParaRPr>
          </a:p>
          <a:p>
            <a:pPr marL="0" indent="0">
              <a:buFont typeface="Wingdings" panose="05000000000000000000" pitchFamily="2" charset="2"/>
              <a:buNone/>
            </a:pPr>
            <a:endParaRPr lang="en-US" strike="sngStrike" dirty="0">
              <a:solidFill>
                <a:schemeClr val="tx1"/>
              </a:solidFill>
            </a:endParaRPr>
          </a:p>
        </p:txBody>
      </p:sp>
    </p:spTree>
    <p:extLst>
      <p:ext uri="{BB962C8B-B14F-4D97-AF65-F5344CB8AC3E}">
        <p14:creationId xmlns:p14="http://schemas.microsoft.com/office/powerpoint/2010/main" val="130740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50" y="1"/>
            <a:ext cx="8499020" cy="807307"/>
          </a:xfrm>
        </p:spPr>
        <p:txBody>
          <a:bodyPr/>
          <a:lstStyle/>
          <a:p>
            <a:r>
              <a:rPr lang="en-US" dirty="0"/>
              <a:t>Millennial Homebuyers </a:t>
            </a:r>
          </a:p>
        </p:txBody>
      </p:sp>
      <p:sp>
        <p:nvSpPr>
          <p:cNvPr id="9" name="Text Placeholder 8">
            <a:extLst>
              <a:ext uri="{FF2B5EF4-FFF2-40B4-BE49-F238E27FC236}">
                <a16:creationId xmlns:a16="http://schemas.microsoft.com/office/drawing/2014/main" id="{58404766-1275-4B69-9CAD-8CBC0A9F6696}"/>
              </a:ext>
            </a:extLst>
          </p:cNvPr>
          <p:cNvSpPr>
            <a:spLocks noGrp="1"/>
          </p:cNvSpPr>
          <p:nvPr>
            <p:ph type="body" sz="quarter" idx="11"/>
          </p:nvPr>
        </p:nvSpPr>
        <p:spPr>
          <a:xfrm>
            <a:off x="266701" y="981075"/>
            <a:ext cx="8086468" cy="3490441"/>
          </a:xfrm>
        </p:spPr>
        <p:txBody>
          <a:bodyPr/>
          <a:lstStyle/>
          <a:p>
            <a:pPr marL="0" indent="0">
              <a:buNone/>
            </a:pPr>
            <a:r>
              <a:rPr lang="en-US" altLang="en-US" b="1" dirty="0"/>
              <a:t>Now the largest generation, Millennials are aging into their prime homebuying years and will be key drivers of housing demand over the remainder of the decade. </a:t>
            </a:r>
          </a:p>
          <a:p>
            <a:r>
              <a:rPr lang="en-US" altLang="en-US" dirty="0"/>
              <a:t>It would take a typical Millennial more than a decade to save enough for a 20% down payment on a median-priced home — the amount lenders require on loans not protected by mortgage insurance (MI). </a:t>
            </a:r>
          </a:p>
          <a:p>
            <a:r>
              <a:rPr lang="en-US" altLang="en-US" dirty="0"/>
              <a:t>The median annual salary for Millennials (ages 25</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r>
              <a:rPr lang="en-US" sz="1800" kern="100" dirty="0">
                <a:latin typeface="Aptos" panose="020B0004020202020204" pitchFamily="34" charset="0"/>
                <a:ea typeface="Aptos" panose="020B0004020202020204" pitchFamily="34" charset="0"/>
                <a:cs typeface="Times New Roman" panose="02020603050405020304" pitchFamily="18" charset="0"/>
              </a:rPr>
              <a:t>34) </a:t>
            </a:r>
            <a:r>
              <a:rPr lang="en-US" altLang="en-US" dirty="0"/>
              <a:t>is $54,912</a:t>
            </a:r>
            <a:r>
              <a:rPr lang="en-US" altLang="en-US" baseline="30000" dirty="0"/>
              <a:t>1</a:t>
            </a:r>
            <a:r>
              <a:rPr lang="en-US" altLang="en-US" dirty="0"/>
              <a:t> and net worth (35 and younger), $39,000</a:t>
            </a:r>
            <a:r>
              <a:rPr lang="en-US" altLang="en-US" baseline="30000" dirty="0"/>
              <a:t>2</a:t>
            </a:r>
            <a:r>
              <a:rPr lang="en-US" altLang="en-US" dirty="0"/>
              <a:t>.</a:t>
            </a:r>
          </a:p>
        </p:txBody>
      </p:sp>
      <p:sp>
        <p:nvSpPr>
          <p:cNvPr id="2" name="TextBox 2">
            <a:extLst>
              <a:ext uri="{FF2B5EF4-FFF2-40B4-BE49-F238E27FC236}">
                <a16:creationId xmlns:a16="http://schemas.microsoft.com/office/drawing/2014/main" id="{3572EF06-9576-2936-0C4F-4FBF59637EBD}"/>
              </a:ext>
            </a:extLst>
          </p:cNvPr>
          <p:cNvSpPr txBox="1">
            <a:spLocks noChangeArrowheads="1"/>
          </p:cNvSpPr>
          <p:nvPr/>
        </p:nvSpPr>
        <p:spPr bwMode="auto">
          <a:xfrm>
            <a:off x="266701" y="5656352"/>
            <a:ext cx="8264971" cy="44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eaLnBrk="0" hangingPunct="0">
              <a:spcBef>
                <a:spcPct val="20000"/>
              </a:spcBef>
              <a:buClr>
                <a:srgbClr val="A3B687"/>
              </a:buClr>
              <a:buSzPct val="120000"/>
              <a:buFont typeface="Arial" charset="0"/>
              <a:buChar char="•"/>
              <a:defRPr sz="1600">
                <a:solidFill>
                  <a:srgbClr val="0075A8"/>
                </a:solidFill>
                <a:latin typeface="Arial" charset="0"/>
                <a:cs typeface="Arial" charset="0"/>
              </a:defRPr>
            </a:lvl1pPr>
            <a:lvl2pPr marL="742950" indent="-285750" eaLnBrk="0" hangingPunct="0">
              <a:spcBef>
                <a:spcPct val="20000"/>
              </a:spcBef>
              <a:buClr>
                <a:srgbClr val="A3B687"/>
              </a:buClr>
              <a:buSzPct val="120000"/>
              <a:buFont typeface="Arial" charset="0"/>
              <a:buChar char="•"/>
              <a:defRPr sz="1400">
                <a:solidFill>
                  <a:srgbClr val="7F7F7F"/>
                </a:solidFill>
                <a:latin typeface="Arial" charset="0"/>
                <a:cs typeface="Arial" charset="0"/>
              </a:defRPr>
            </a:lvl2pPr>
            <a:lvl3pPr marL="1143000" indent="-228600" eaLnBrk="0" hangingPunct="0">
              <a:spcBef>
                <a:spcPct val="20000"/>
              </a:spcBef>
              <a:buClr>
                <a:srgbClr val="A3B687"/>
              </a:buClr>
              <a:buSzPct val="120000"/>
              <a:buFont typeface="Arial" charset="0"/>
              <a:buChar char="•"/>
              <a:defRPr sz="1200">
                <a:solidFill>
                  <a:srgbClr val="7F7F7F"/>
                </a:solidFill>
                <a:latin typeface="Arial" charset="0"/>
                <a:cs typeface="Arial" charset="0"/>
              </a:defRPr>
            </a:lvl3pPr>
            <a:lvl4pPr marL="16002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4pPr>
            <a:lvl5pPr marL="20574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5pPr>
            <a:lvl6pPr marL="25146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6pPr>
            <a:lvl7pPr marL="29718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7pPr>
            <a:lvl8pPr marL="34290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8pPr>
            <a:lvl9pPr marL="38862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9pPr>
          </a:lstStyle>
          <a:p>
            <a:pPr eaLnBrk="1" hangingPunct="1">
              <a:spcBef>
                <a:spcPct val="0"/>
              </a:spcBef>
              <a:spcAft>
                <a:spcPts val="200"/>
              </a:spcAft>
              <a:buClrTx/>
              <a:buSzTx/>
              <a:buFontTx/>
              <a:buNone/>
            </a:pPr>
            <a:r>
              <a:rPr lang="en-US" altLang="en-US" sz="1200" i="1" baseline="30000" dirty="0">
                <a:solidFill>
                  <a:schemeClr val="tx1"/>
                </a:solidFill>
                <a:latin typeface="+mn-lt"/>
              </a:rPr>
              <a:t>1</a:t>
            </a:r>
            <a:r>
              <a:rPr lang="en-US" altLang="en-US" sz="1200" i="1" dirty="0">
                <a:solidFill>
                  <a:schemeClr val="tx1"/>
                </a:solidFill>
                <a:latin typeface="+mn-lt"/>
              </a:rPr>
              <a:t> Bureau of Labor Statistics, Q1, 2024. </a:t>
            </a:r>
          </a:p>
          <a:p>
            <a:pPr eaLnBrk="1" hangingPunct="1">
              <a:spcBef>
                <a:spcPct val="0"/>
              </a:spcBef>
              <a:spcAft>
                <a:spcPts val="200"/>
              </a:spcAft>
              <a:buClrTx/>
              <a:buSzTx/>
              <a:buFontTx/>
              <a:buNone/>
            </a:pPr>
            <a:r>
              <a:rPr lang="en-US" sz="1200" i="1" u="none" strike="noStrike" baseline="30000" dirty="0">
                <a:solidFill>
                  <a:schemeClr val="tx1"/>
                </a:solidFill>
                <a:effectLst/>
                <a:latin typeface="+mn-lt"/>
              </a:rPr>
              <a:t>2 </a:t>
            </a:r>
            <a:r>
              <a:rPr lang="en-US" sz="1200" i="1" u="none" strike="noStrike" dirty="0">
                <a:solidFill>
                  <a:schemeClr val="tx1"/>
                </a:solidFill>
                <a:effectLst/>
                <a:latin typeface="+mn-lt"/>
              </a:rPr>
              <a:t>Federal Reserve Survey of Consumer Finances, October 2023. </a:t>
            </a:r>
            <a:endParaRPr lang="en-US" altLang="en-US" sz="1200" i="1" dirty="0">
              <a:solidFill>
                <a:schemeClr val="tx1"/>
              </a:solidFill>
              <a:latin typeface="+mn-lt"/>
            </a:endParaRPr>
          </a:p>
        </p:txBody>
      </p:sp>
    </p:spTree>
    <p:extLst>
      <p:ext uri="{BB962C8B-B14F-4D97-AF65-F5344CB8AC3E}">
        <p14:creationId xmlns:p14="http://schemas.microsoft.com/office/powerpoint/2010/main" val="84850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50" y="1"/>
            <a:ext cx="8499020" cy="807307"/>
          </a:xfrm>
        </p:spPr>
        <p:txBody>
          <a:bodyPr/>
          <a:lstStyle/>
          <a:p>
            <a:r>
              <a:rPr lang="en-US" dirty="0"/>
              <a:t>Investing in Homeownership Builds Wealth </a:t>
            </a:r>
          </a:p>
        </p:txBody>
      </p:sp>
      <p:sp>
        <p:nvSpPr>
          <p:cNvPr id="9" name="Text Placeholder 8">
            <a:extLst>
              <a:ext uri="{FF2B5EF4-FFF2-40B4-BE49-F238E27FC236}">
                <a16:creationId xmlns:a16="http://schemas.microsoft.com/office/drawing/2014/main" id="{FC962B76-ED79-4D0B-9939-33AA9307F69A}"/>
              </a:ext>
            </a:extLst>
          </p:cNvPr>
          <p:cNvSpPr>
            <a:spLocks noGrp="1"/>
          </p:cNvSpPr>
          <p:nvPr>
            <p:ph type="body" sz="quarter" idx="11"/>
          </p:nvPr>
        </p:nvSpPr>
        <p:spPr>
          <a:xfrm>
            <a:off x="266701" y="981075"/>
            <a:ext cx="8429626" cy="5410200"/>
          </a:xfrm>
        </p:spPr>
        <p:txBody>
          <a:bodyPr/>
          <a:lstStyle/>
          <a:p>
            <a:pPr marL="0" indent="0">
              <a:buNone/>
            </a:pPr>
            <a:r>
              <a:rPr lang="en-US" b="1" dirty="0"/>
              <a:t>What Millennials coping with high rents should know: </a:t>
            </a:r>
          </a:p>
          <a:p>
            <a:r>
              <a:rPr lang="en-US" altLang="en-US" dirty="0"/>
              <a:t>Unlike rents — which are subject to periodic increases — a fixed-rate home loan is stable and predictable. The buyer’s principal and interest payments won’t rise over the life of the loan — up to 30 years. </a:t>
            </a:r>
            <a:endParaRPr lang="en-US" dirty="0"/>
          </a:p>
          <a:p>
            <a:r>
              <a:rPr lang="en-US" dirty="0"/>
              <a:t>Homeownership stands out as one of the best tools for building wealth: </a:t>
            </a:r>
          </a:p>
          <a:p>
            <a:pPr lvl="1">
              <a:buFont typeface="Arial" panose="020B0604020202020204" pitchFamily="34" charset="0"/>
              <a:buChar char="•"/>
            </a:pPr>
            <a:r>
              <a:rPr lang="en-US" dirty="0"/>
              <a:t>The most recent Survey of Consumer Finances found the median net worth of homeowners is $396,200. </a:t>
            </a:r>
          </a:p>
          <a:p>
            <a:pPr lvl="1">
              <a:spcAft>
                <a:spcPts val="600"/>
              </a:spcAft>
              <a:buFont typeface="Arial" panose="020B0604020202020204" pitchFamily="34" charset="0"/>
              <a:buChar char="•"/>
            </a:pPr>
            <a:r>
              <a:rPr lang="en-US" dirty="0"/>
              <a:t>The median net worth of renters is $10,400. </a:t>
            </a:r>
          </a:p>
          <a:p>
            <a:pPr lvl="1">
              <a:spcAft>
                <a:spcPts val="600"/>
              </a:spcAft>
              <a:buFont typeface="Arial" panose="020B0604020202020204" pitchFamily="34" charset="0"/>
              <a:buChar char="•"/>
            </a:pPr>
            <a:r>
              <a:rPr lang="en-US" dirty="0"/>
              <a:t>Homes often appreciate in value over time. The median price of houses sold in the U.S. in 2024 is $420,000, up 32% since mid-2020, according to the Department of Housing and Urban Development (HUD).</a:t>
            </a:r>
          </a:p>
          <a:p>
            <a:endParaRPr lang="en-US" dirty="0"/>
          </a:p>
        </p:txBody>
      </p:sp>
      <p:sp>
        <p:nvSpPr>
          <p:cNvPr id="7" name="TextBox 2"/>
          <p:cNvSpPr txBox="1">
            <a:spLocks noChangeArrowheads="1"/>
          </p:cNvSpPr>
          <p:nvPr/>
        </p:nvSpPr>
        <p:spPr bwMode="auto">
          <a:xfrm>
            <a:off x="503029" y="5566262"/>
            <a:ext cx="84296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eaLnBrk="0" hangingPunct="0">
              <a:spcBef>
                <a:spcPct val="20000"/>
              </a:spcBef>
              <a:buClr>
                <a:srgbClr val="A3B687"/>
              </a:buClr>
              <a:buSzPct val="120000"/>
              <a:buFont typeface="Arial" charset="0"/>
              <a:buChar char="•"/>
              <a:defRPr sz="1600">
                <a:solidFill>
                  <a:srgbClr val="0075A8"/>
                </a:solidFill>
                <a:latin typeface="Arial" charset="0"/>
                <a:cs typeface="Arial" charset="0"/>
              </a:defRPr>
            </a:lvl1pPr>
            <a:lvl2pPr marL="742950" indent="-285750" eaLnBrk="0" hangingPunct="0">
              <a:spcBef>
                <a:spcPct val="20000"/>
              </a:spcBef>
              <a:buClr>
                <a:srgbClr val="A3B687"/>
              </a:buClr>
              <a:buSzPct val="120000"/>
              <a:buFont typeface="Arial" charset="0"/>
              <a:buChar char="•"/>
              <a:defRPr sz="1400">
                <a:solidFill>
                  <a:srgbClr val="7F7F7F"/>
                </a:solidFill>
                <a:latin typeface="Arial" charset="0"/>
                <a:cs typeface="Arial" charset="0"/>
              </a:defRPr>
            </a:lvl2pPr>
            <a:lvl3pPr marL="1143000" indent="-228600" eaLnBrk="0" hangingPunct="0">
              <a:spcBef>
                <a:spcPct val="20000"/>
              </a:spcBef>
              <a:buClr>
                <a:srgbClr val="A3B687"/>
              </a:buClr>
              <a:buSzPct val="120000"/>
              <a:buFont typeface="Arial" charset="0"/>
              <a:buChar char="•"/>
              <a:defRPr sz="1200">
                <a:solidFill>
                  <a:srgbClr val="7F7F7F"/>
                </a:solidFill>
                <a:latin typeface="Arial" charset="0"/>
                <a:cs typeface="Arial" charset="0"/>
              </a:defRPr>
            </a:lvl3pPr>
            <a:lvl4pPr marL="16002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4pPr>
            <a:lvl5pPr marL="20574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5pPr>
            <a:lvl6pPr marL="25146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6pPr>
            <a:lvl7pPr marL="29718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7pPr>
            <a:lvl8pPr marL="34290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8pPr>
            <a:lvl9pPr marL="38862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9pPr>
          </a:lstStyle>
          <a:p>
            <a:pPr eaLnBrk="1" hangingPunct="1">
              <a:spcBef>
                <a:spcPct val="0"/>
              </a:spcBef>
              <a:spcAft>
                <a:spcPts val="200"/>
              </a:spcAft>
              <a:buClrTx/>
              <a:buSzTx/>
              <a:buNone/>
            </a:pPr>
            <a:r>
              <a:rPr lang="en-US" altLang="en-US" sz="1000" i="1" dirty="0">
                <a:solidFill>
                  <a:schemeClr val="tx1"/>
                </a:solidFill>
                <a:latin typeface="+mn-lt"/>
              </a:rPr>
              <a:t> </a:t>
            </a:r>
          </a:p>
        </p:txBody>
      </p:sp>
    </p:spTree>
    <p:extLst>
      <p:ext uri="{BB962C8B-B14F-4D97-AF65-F5344CB8AC3E}">
        <p14:creationId xmlns:p14="http://schemas.microsoft.com/office/powerpoint/2010/main" val="110737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on a rooftop&#10;&#10;Description automatically generated with low confidence">
            <a:extLst>
              <a:ext uri="{FF2B5EF4-FFF2-40B4-BE49-F238E27FC236}">
                <a16:creationId xmlns:a16="http://schemas.microsoft.com/office/drawing/2014/main" id="{7B9F9644-0547-4250-87D4-A4F4682FF6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368"/>
          <a:stretch/>
        </p:blipFill>
        <p:spPr>
          <a:xfrm flipH="1">
            <a:off x="0" y="807308"/>
            <a:ext cx="9144000" cy="5402992"/>
          </a:xfrm>
          <a:prstGeom prst="rect">
            <a:avLst/>
          </a:prstGeom>
        </p:spPr>
      </p:pic>
      <p:sp>
        <p:nvSpPr>
          <p:cNvPr id="7" name="Title 6">
            <a:extLst>
              <a:ext uri="{FF2B5EF4-FFF2-40B4-BE49-F238E27FC236}">
                <a16:creationId xmlns:a16="http://schemas.microsoft.com/office/drawing/2014/main" id="{CA5DD185-8D7F-45CC-8870-4CDAB9F49FF5}"/>
              </a:ext>
            </a:extLst>
          </p:cNvPr>
          <p:cNvSpPr>
            <a:spLocks noGrp="1"/>
          </p:cNvSpPr>
          <p:nvPr>
            <p:ph type="title"/>
          </p:nvPr>
        </p:nvSpPr>
        <p:spPr/>
        <p:txBody>
          <a:bodyPr/>
          <a:lstStyle/>
          <a:p>
            <a:r>
              <a:rPr lang="en-US" dirty="0"/>
              <a:t>Investing in Homeownership</a:t>
            </a:r>
          </a:p>
        </p:txBody>
      </p:sp>
      <p:sp>
        <p:nvSpPr>
          <p:cNvPr id="4" name="Content Placeholder 3">
            <a:extLst>
              <a:ext uri="{FF2B5EF4-FFF2-40B4-BE49-F238E27FC236}">
                <a16:creationId xmlns:a16="http://schemas.microsoft.com/office/drawing/2014/main" id="{1E5FCFBA-D384-46C4-9CFE-57A5912ED276}"/>
              </a:ext>
            </a:extLst>
          </p:cNvPr>
          <p:cNvSpPr>
            <a:spLocks noGrp="1"/>
          </p:cNvSpPr>
          <p:nvPr>
            <p:ph type="body" sz="quarter" idx="11"/>
          </p:nvPr>
        </p:nvSpPr>
        <p:spPr>
          <a:xfrm>
            <a:off x="266701" y="981075"/>
            <a:ext cx="6134099" cy="3601811"/>
          </a:xfrm>
        </p:spPr>
        <p:txBody>
          <a:bodyPr>
            <a:normAutofit/>
          </a:bodyPr>
          <a:lstStyle/>
          <a:p>
            <a:pPr marL="0" indent="0">
              <a:lnSpc>
                <a:spcPct val="100000"/>
              </a:lnSpc>
              <a:buNone/>
            </a:pPr>
            <a:r>
              <a:rPr lang="en-US" sz="2400" b="1" dirty="0"/>
              <a:t>Escaping high rents, achieving homeownership and building wealth over the long term are all possible for your Millennial clients once the down payment issue is solved.</a:t>
            </a:r>
          </a:p>
          <a:p>
            <a:pPr marL="0" indent="0">
              <a:lnSpc>
                <a:spcPct val="100000"/>
              </a:lnSpc>
              <a:buNone/>
            </a:pPr>
            <a:r>
              <a:rPr lang="en-US" sz="2400" b="1" dirty="0">
                <a:solidFill>
                  <a:schemeClr val="accent1"/>
                </a:solidFill>
              </a:rPr>
              <a:t>Mortgage insurance (MI) is the answer.</a:t>
            </a:r>
          </a:p>
        </p:txBody>
      </p:sp>
    </p:spTree>
    <p:extLst>
      <p:ext uri="{BB962C8B-B14F-4D97-AF65-F5344CB8AC3E}">
        <p14:creationId xmlns:p14="http://schemas.microsoft.com/office/powerpoint/2010/main" val="3645919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 Makes Low Down Payments Possible</a:t>
            </a:r>
          </a:p>
        </p:txBody>
      </p:sp>
      <p:sp>
        <p:nvSpPr>
          <p:cNvPr id="5" name="Content Placeholder 4"/>
          <p:cNvSpPr>
            <a:spLocks noGrp="1"/>
          </p:cNvSpPr>
          <p:nvPr>
            <p:ph type="body" sz="quarter" idx="11"/>
          </p:nvPr>
        </p:nvSpPr>
        <p:spPr/>
        <p:txBody>
          <a:bodyPr>
            <a:normAutofit/>
          </a:bodyPr>
          <a:lstStyle/>
          <a:p>
            <a:pPr marL="0" indent="0">
              <a:buNone/>
            </a:pPr>
            <a:r>
              <a:rPr lang="en-US" dirty="0"/>
              <a:t>If a homeowner defaults on an insured loan and the loan goes to foreclosure, the mortgage insurer covers a portion of the expenses and outstanding loan balance that the credit union cannot recover. </a:t>
            </a:r>
          </a:p>
          <a:p>
            <a:pPr marL="0" indent="0">
              <a:spcBef>
                <a:spcPts val="1000"/>
              </a:spcBef>
              <a:spcAft>
                <a:spcPts val="0"/>
              </a:spcAft>
              <a:buNone/>
            </a:pPr>
            <a:r>
              <a:rPr lang="en-US" b="1" dirty="0">
                <a:solidFill>
                  <a:schemeClr val="bg2"/>
                </a:solidFill>
              </a:rPr>
              <a:t>For homebuyers, a loan insured with MI means: </a:t>
            </a:r>
          </a:p>
          <a:p>
            <a:pPr>
              <a:spcAft>
                <a:spcPts val="0"/>
              </a:spcAft>
            </a:pPr>
            <a:r>
              <a:rPr lang="en-US" dirty="0"/>
              <a:t>Lower down payments — as low as 5%, 3%, 1% or even 0% — allowed.</a:t>
            </a:r>
          </a:p>
          <a:p>
            <a:pPr>
              <a:spcAft>
                <a:spcPts val="0"/>
              </a:spcAft>
            </a:pPr>
            <a:r>
              <a:rPr lang="en-US" dirty="0"/>
              <a:t>They can buy a home sooner.</a:t>
            </a:r>
          </a:p>
          <a:p>
            <a:r>
              <a:rPr lang="en-US" dirty="0"/>
              <a:t>They can buy more home for the same amount of cash at closing.</a:t>
            </a:r>
          </a:p>
        </p:txBody>
      </p:sp>
      <p:graphicFrame>
        <p:nvGraphicFramePr>
          <p:cNvPr id="9" name="Table 8">
            <a:extLst>
              <a:ext uri="{FF2B5EF4-FFF2-40B4-BE49-F238E27FC236}">
                <a16:creationId xmlns:a16="http://schemas.microsoft.com/office/drawing/2014/main" id="{3D0940E2-B242-482D-9265-FB50A96CBDDD}"/>
              </a:ext>
            </a:extLst>
          </p:cNvPr>
          <p:cNvGraphicFramePr>
            <a:graphicFrameLocks noGrp="1"/>
          </p:cNvGraphicFramePr>
          <p:nvPr>
            <p:extLst>
              <p:ext uri="{D42A27DB-BD31-4B8C-83A1-F6EECF244321}">
                <p14:modId xmlns:p14="http://schemas.microsoft.com/office/powerpoint/2010/main" val="184529878"/>
              </p:ext>
            </p:extLst>
          </p:nvPr>
        </p:nvGraphicFramePr>
        <p:xfrm>
          <a:off x="247649" y="3517814"/>
          <a:ext cx="8648703" cy="2264736"/>
        </p:xfrm>
        <a:graphic>
          <a:graphicData uri="http://schemas.openxmlformats.org/drawingml/2006/table">
            <a:tbl>
              <a:tblPr firstRow="1" bandRow="1">
                <a:tableStyleId>{5C22544A-7EE6-4342-B048-85BDC9FD1C3A}</a:tableStyleId>
              </a:tblPr>
              <a:tblGrid>
                <a:gridCol w="1235529">
                  <a:extLst>
                    <a:ext uri="{9D8B030D-6E8A-4147-A177-3AD203B41FA5}">
                      <a16:colId xmlns:a16="http://schemas.microsoft.com/office/drawing/2014/main" val="20000"/>
                    </a:ext>
                  </a:extLst>
                </a:gridCol>
                <a:gridCol w="1235529">
                  <a:extLst>
                    <a:ext uri="{9D8B030D-6E8A-4147-A177-3AD203B41FA5}">
                      <a16:colId xmlns:a16="http://schemas.microsoft.com/office/drawing/2014/main" val="20001"/>
                    </a:ext>
                  </a:extLst>
                </a:gridCol>
                <a:gridCol w="1235529">
                  <a:extLst>
                    <a:ext uri="{9D8B030D-6E8A-4147-A177-3AD203B41FA5}">
                      <a16:colId xmlns:a16="http://schemas.microsoft.com/office/drawing/2014/main" val="20002"/>
                    </a:ext>
                  </a:extLst>
                </a:gridCol>
                <a:gridCol w="1235529">
                  <a:extLst>
                    <a:ext uri="{9D8B030D-6E8A-4147-A177-3AD203B41FA5}">
                      <a16:colId xmlns:a16="http://schemas.microsoft.com/office/drawing/2014/main" val="20003"/>
                    </a:ext>
                  </a:extLst>
                </a:gridCol>
                <a:gridCol w="1235529">
                  <a:extLst>
                    <a:ext uri="{9D8B030D-6E8A-4147-A177-3AD203B41FA5}">
                      <a16:colId xmlns:a16="http://schemas.microsoft.com/office/drawing/2014/main" val="20004"/>
                    </a:ext>
                  </a:extLst>
                </a:gridCol>
                <a:gridCol w="1235529">
                  <a:extLst>
                    <a:ext uri="{9D8B030D-6E8A-4147-A177-3AD203B41FA5}">
                      <a16:colId xmlns:a16="http://schemas.microsoft.com/office/drawing/2014/main" val="2569636939"/>
                    </a:ext>
                  </a:extLst>
                </a:gridCol>
                <a:gridCol w="1235529">
                  <a:extLst>
                    <a:ext uri="{9D8B030D-6E8A-4147-A177-3AD203B41FA5}">
                      <a16:colId xmlns:a16="http://schemas.microsoft.com/office/drawing/2014/main" val="214654193"/>
                    </a:ext>
                  </a:extLst>
                </a:gridCol>
              </a:tblGrid>
              <a:tr h="1066800">
                <a:tc>
                  <a:txBody>
                    <a:bodyPr/>
                    <a:lstStyle/>
                    <a:p>
                      <a:pPr algn="ctr"/>
                      <a:r>
                        <a:rPr lang="en-US" sz="1400" dirty="0">
                          <a:latin typeface="+mn-lt"/>
                          <a:cs typeface="Arial" panose="020B0604020202020204" pitchFamily="34" charset="0"/>
                        </a:rPr>
                        <a:t>Home </a:t>
                      </a:r>
                      <a:br>
                        <a:rPr lang="en-US" sz="1400" dirty="0">
                          <a:latin typeface="+mn-lt"/>
                          <a:cs typeface="Arial" panose="020B0604020202020204" pitchFamily="34" charset="0"/>
                        </a:rPr>
                      </a:br>
                      <a:r>
                        <a:rPr lang="en-US" sz="1400" dirty="0">
                          <a:latin typeface="+mn-lt"/>
                          <a:cs typeface="Arial" panose="020B0604020202020204" pitchFamily="34" charset="0"/>
                        </a:rPr>
                        <a:t>Purchase Price</a:t>
                      </a:r>
                    </a:p>
                  </a:txBody>
                  <a:tcPr marL="0" marR="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2"/>
                    </a:solidFill>
                  </a:tcPr>
                </a:tc>
                <a:tc>
                  <a:txBody>
                    <a:bodyPr/>
                    <a:lstStyle/>
                    <a:p>
                      <a:pPr algn="ctr"/>
                      <a:r>
                        <a:rPr lang="en-US" sz="1400" dirty="0">
                          <a:latin typeface="+mn-lt"/>
                          <a:cs typeface="Arial" panose="020B0604020202020204" pitchFamily="34" charset="0"/>
                        </a:rPr>
                        <a:t>20% Down Payment </a:t>
                      </a:r>
                      <a:br>
                        <a:rPr lang="en-US" sz="1400" dirty="0">
                          <a:latin typeface="+mn-lt"/>
                          <a:cs typeface="Arial" panose="020B0604020202020204" pitchFamily="34" charset="0"/>
                        </a:rPr>
                      </a:br>
                      <a:r>
                        <a:rPr lang="en-US" sz="1400" dirty="0">
                          <a:latin typeface="+mn-lt"/>
                          <a:cs typeface="Arial" panose="020B0604020202020204" pitchFamily="34" charset="0"/>
                        </a:rPr>
                        <a:t>(no</a:t>
                      </a:r>
                      <a:r>
                        <a:rPr lang="en-US" sz="1400" baseline="0" dirty="0">
                          <a:latin typeface="+mn-lt"/>
                          <a:cs typeface="Arial" panose="020B0604020202020204" pitchFamily="34" charset="0"/>
                        </a:rPr>
                        <a:t> MI)</a:t>
                      </a:r>
                      <a:endParaRPr lang="en-US" sz="1400" dirty="0">
                        <a:latin typeface="+mn-lt"/>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10% Down Payment </a:t>
                      </a:r>
                      <a:br>
                        <a:rPr lang="en-US" sz="1400" dirty="0">
                          <a:latin typeface="+mn-lt"/>
                          <a:cs typeface="Arial" panose="020B0604020202020204" pitchFamily="34" charset="0"/>
                        </a:rPr>
                      </a:br>
                      <a:r>
                        <a:rPr lang="en-US" sz="1400" dirty="0">
                          <a:latin typeface="+mn-lt"/>
                          <a:cs typeface="Arial" panose="020B0604020202020204" pitchFamily="34" charset="0"/>
                        </a:rPr>
                        <a:t>(with </a:t>
                      </a:r>
                      <a:r>
                        <a:rPr lang="en-US" sz="1400" baseline="0" dirty="0">
                          <a:latin typeface="+mn-lt"/>
                          <a:cs typeface="Arial" panose="020B0604020202020204" pitchFamily="34" charset="0"/>
                        </a:rPr>
                        <a:t>MI)</a:t>
                      </a:r>
                      <a:endParaRPr lang="en-US" sz="1400" dirty="0">
                        <a:latin typeface="+mn-lt"/>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1400" dirty="0">
                          <a:latin typeface="+mn-lt"/>
                          <a:cs typeface="Arial" panose="020B0604020202020204" pitchFamily="34" charset="0"/>
                        </a:rPr>
                        <a:t>5%</a:t>
                      </a:r>
                      <a:r>
                        <a:rPr lang="en-US" sz="1400" baseline="0" dirty="0">
                          <a:latin typeface="+mn-lt"/>
                          <a:cs typeface="Arial" panose="020B0604020202020204" pitchFamily="34" charset="0"/>
                        </a:rPr>
                        <a:t> Down Payment</a:t>
                      </a:r>
                      <a:br>
                        <a:rPr lang="en-US" sz="1400" baseline="0" dirty="0">
                          <a:latin typeface="+mn-lt"/>
                          <a:cs typeface="Arial" panose="020B0604020202020204" pitchFamily="34" charset="0"/>
                        </a:rPr>
                      </a:br>
                      <a:r>
                        <a:rPr lang="en-US" sz="1400" baseline="0" dirty="0">
                          <a:latin typeface="+mn-lt"/>
                          <a:cs typeface="Arial" panose="020B0604020202020204" pitchFamily="34" charset="0"/>
                        </a:rPr>
                        <a:t>(with MI)</a:t>
                      </a:r>
                      <a:endParaRPr lang="en-US" sz="1400" dirty="0">
                        <a:latin typeface="+mn-lt"/>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1400" dirty="0">
                          <a:latin typeface="+mn-lt"/>
                          <a:cs typeface="Arial" panose="020B0604020202020204" pitchFamily="34" charset="0"/>
                        </a:rPr>
                        <a:t>3% Down Payment</a:t>
                      </a:r>
                      <a:br>
                        <a:rPr lang="en-US" sz="1400" dirty="0">
                          <a:latin typeface="+mn-lt"/>
                          <a:cs typeface="Arial" panose="020B0604020202020204" pitchFamily="34" charset="0"/>
                        </a:rPr>
                      </a:br>
                      <a:r>
                        <a:rPr lang="en-US" sz="1400" dirty="0">
                          <a:latin typeface="+mn-lt"/>
                          <a:cs typeface="Arial" panose="020B0604020202020204" pitchFamily="34" charset="0"/>
                        </a:rPr>
                        <a:t> (with MI)</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1% Down Payment</a:t>
                      </a:r>
                      <a:br>
                        <a:rPr lang="en-US" sz="1400" dirty="0">
                          <a:latin typeface="+mn-lt"/>
                          <a:cs typeface="Arial" panose="020B0604020202020204" pitchFamily="34" charset="0"/>
                        </a:rPr>
                      </a:br>
                      <a:r>
                        <a:rPr lang="en-US" sz="1400" dirty="0">
                          <a:latin typeface="+mn-lt"/>
                          <a:cs typeface="Arial" panose="020B0604020202020204" pitchFamily="34" charset="0"/>
                        </a:rPr>
                        <a:t> (with MI)*</a:t>
                      </a:r>
                    </a:p>
                    <a:p>
                      <a:pPr algn="ctr"/>
                      <a:endParaRPr lang="en-US" sz="1400" dirty="0">
                        <a:latin typeface="+mn-lt"/>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0</a:t>
                      </a:r>
                      <a:r>
                        <a:rPr lang="en-US" sz="1400">
                          <a:latin typeface="+mn-lt"/>
                          <a:cs typeface="Arial" panose="020B0604020202020204" pitchFamily="34" charset="0"/>
                        </a:rPr>
                        <a:t>% </a:t>
                      </a:r>
                      <a:r>
                        <a:rPr lang="en-US" sz="1400" dirty="0">
                          <a:latin typeface="+mn-lt"/>
                          <a:cs typeface="Arial" panose="020B0604020202020204" pitchFamily="34" charset="0"/>
                        </a:rPr>
                        <a:t>Down Payment</a:t>
                      </a:r>
                      <a:br>
                        <a:rPr lang="en-US" sz="1400" dirty="0">
                          <a:latin typeface="+mn-lt"/>
                          <a:cs typeface="Arial" panose="020B0604020202020204" pitchFamily="34" charset="0"/>
                        </a:rPr>
                      </a:br>
                      <a:r>
                        <a:rPr lang="en-US" sz="1400" dirty="0">
                          <a:latin typeface="+mn-lt"/>
                          <a:cs typeface="Arial" panose="020B0604020202020204" pitchFamily="34" charset="0"/>
                        </a:rPr>
                        <a:t> (with MI)*</a:t>
                      </a:r>
                    </a:p>
                  </a:txBody>
                  <a:tcPr marL="0" marR="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99312">
                <a:tc>
                  <a:txBody>
                    <a:bodyPr/>
                    <a:lstStyle/>
                    <a:p>
                      <a:pPr algn="ctr"/>
                      <a:r>
                        <a:rPr lang="en-US" sz="1600" b="1" dirty="0">
                          <a:solidFill>
                            <a:schemeClr val="bg1"/>
                          </a:solidFill>
                          <a:latin typeface="+mn-lt"/>
                          <a:cs typeface="Arial" panose="020B0604020202020204" pitchFamily="34" charset="0"/>
                        </a:rPr>
                        <a:t>$200,000</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a:r>
                        <a:rPr lang="en-US" sz="1600" b="0" dirty="0">
                          <a:solidFill>
                            <a:schemeClr val="tx1"/>
                          </a:solidFill>
                          <a:latin typeface="+mn-lt"/>
                          <a:cs typeface="Arial" panose="020B0604020202020204" pitchFamily="34" charset="0"/>
                        </a:rPr>
                        <a:t>$40,000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ECFF"/>
                    </a:solidFill>
                  </a:tcPr>
                </a:tc>
                <a:tc>
                  <a:txBody>
                    <a:bodyPr/>
                    <a:lstStyle/>
                    <a:p>
                      <a:pPr algn="ctr"/>
                      <a:r>
                        <a:rPr lang="en-US" sz="1600" b="0" dirty="0">
                          <a:solidFill>
                            <a:schemeClr val="tx1"/>
                          </a:solidFill>
                          <a:latin typeface="+mn-lt"/>
                          <a:cs typeface="Arial" panose="020B0604020202020204" pitchFamily="34" charset="0"/>
                        </a:rPr>
                        <a:t>$20,000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ECFF"/>
                    </a:solidFill>
                  </a:tcPr>
                </a:tc>
                <a:tc>
                  <a:txBody>
                    <a:bodyPr/>
                    <a:lstStyle/>
                    <a:p>
                      <a:pPr algn="ctr"/>
                      <a:r>
                        <a:rPr lang="en-US" sz="1600" b="0" dirty="0">
                          <a:solidFill>
                            <a:schemeClr val="tx1"/>
                          </a:solidFill>
                          <a:latin typeface="+mn-lt"/>
                          <a:cs typeface="Arial" panose="020B0604020202020204" pitchFamily="34" charset="0"/>
                        </a:rPr>
                        <a:t>$10,000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ECFF"/>
                    </a:solidFill>
                  </a:tcPr>
                </a:tc>
                <a:tc>
                  <a:txBody>
                    <a:bodyPr/>
                    <a:lstStyle/>
                    <a:p>
                      <a:pPr algn="ctr"/>
                      <a:r>
                        <a:rPr lang="en-US" sz="1600" b="0" dirty="0">
                          <a:solidFill>
                            <a:schemeClr val="tx1"/>
                          </a:solidFill>
                          <a:latin typeface="+mn-lt"/>
                          <a:cs typeface="Arial" panose="020B0604020202020204" pitchFamily="34" charset="0"/>
                        </a:rPr>
                        <a:t>$ 6,000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ECFF"/>
                    </a:solidFill>
                  </a:tcPr>
                </a:tc>
                <a:tc>
                  <a:txBody>
                    <a:bodyPr/>
                    <a:lstStyle/>
                    <a:p>
                      <a:pPr algn="ctr"/>
                      <a:r>
                        <a:rPr lang="en-US" sz="1600" b="0" dirty="0">
                          <a:solidFill>
                            <a:schemeClr val="tx1"/>
                          </a:solidFill>
                          <a:latin typeface="+mn-lt"/>
                          <a:cs typeface="Arial" panose="020B0604020202020204" pitchFamily="34" charset="0"/>
                        </a:rPr>
                        <a:t>$2,000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ECFF"/>
                    </a:solidFill>
                  </a:tcPr>
                </a:tc>
                <a:tc>
                  <a:txBody>
                    <a:bodyPr/>
                    <a:lstStyle/>
                    <a:p>
                      <a:pPr algn="ctr"/>
                      <a:r>
                        <a:rPr lang="en-US" sz="1600" b="0" dirty="0">
                          <a:solidFill>
                            <a:schemeClr val="tx1"/>
                          </a:solidFill>
                          <a:latin typeface="+mn-lt"/>
                          <a:cs typeface="Arial" panose="020B0604020202020204" pitchFamily="34" charset="0"/>
                        </a:rPr>
                        <a:t>$0</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ECFF"/>
                    </a:solidFill>
                  </a:tcPr>
                </a:tc>
                <a:extLst>
                  <a:ext uri="{0D108BD9-81ED-4DB2-BD59-A6C34878D82A}">
                    <a16:rowId xmlns:a16="http://schemas.microsoft.com/office/drawing/2014/main" val="10001"/>
                  </a:ext>
                </a:extLst>
              </a:tr>
              <a:tr h="399312">
                <a:tc>
                  <a:txBody>
                    <a:bodyPr/>
                    <a:lstStyle/>
                    <a:p>
                      <a:pPr algn="ctr"/>
                      <a:r>
                        <a:rPr lang="en-US" sz="1600" b="1" dirty="0">
                          <a:solidFill>
                            <a:schemeClr val="bg1"/>
                          </a:solidFill>
                          <a:latin typeface="+mn-lt"/>
                          <a:cs typeface="Arial" panose="020B0604020202020204" pitchFamily="34" charset="0"/>
                        </a:rPr>
                        <a:t>$300,000</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a:r>
                        <a:rPr lang="en-US" sz="1600" b="0" dirty="0">
                          <a:solidFill>
                            <a:schemeClr val="tx1"/>
                          </a:solidFill>
                          <a:latin typeface="+mn-lt"/>
                          <a:cs typeface="Arial" panose="020B0604020202020204" pitchFamily="34" charset="0"/>
                        </a:rPr>
                        <a:t>$60,000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F4FF"/>
                    </a:solidFill>
                  </a:tcPr>
                </a:tc>
                <a:tc>
                  <a:txBody>
                    <a:bodyPr/>
                    <a:lstStyle/>
                    <a:p>
                      <a:pPr algn="ctr"/>
                      <a:r>
                        <a:rPr lang="en-US" sz="1600" b="0" dirty="0">
                          <a:solidFill>
                            <a:schemeClr val="tx1"/>
                          </a:solidFill>
                          <a:latin typeface="+mn-lt"/>
                          <a:cs typeface="Arial" panose="020B0604020202020204" pitchFamily="34" charset="0"/>
                        </a:rPr>
                        <a:t>$30,000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F4FF"/>
                    </a:solidFill>
                  </a:tcPr>
                </a:tc>
                <a:tc>
                  <a:txBody>
                    <a:bodyPr/>
                    <a:lstStyle/>
                    <a:p>
                      <a:pPr algn="ctr"/>
                      <a:r>
                        <a:rPr lang="en-US" sz="1600" b="0" dirty="0">
                          <a:solidFill>
                            <a:schemeClr val="tx1"/>
                          </a:solidFill>
                          <a:latin typeface="+mn-lt"/>
                          <a:cs typeface="Arial" panose="020B0604020202020204" pitchFamily="34" charset="0"/>
                        </a:rPr>
                        <a:t>$15,000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F4FF"/>
                    </a:solidFill>
                  </a:tcPr>
                </a:tc>
                <a:tc>
                  <a:txBody>
                    <a:bodyPr/>
                    <a:lstStyle/>
                    <a:p>
                      <a:pPr algn="ctr"/>
                      <a:r>
                        <a:rPr lang="en-US" sz="1600" b="0" dirty="0">
                          <a:solidFill>
                            <a:schemeClr val="tx1"/>
                          </a:solidFill>
                          <a:latin typeface="+mn-lt"/>
                          <a:cs typeface="Arial" panose="020B0604020202020204" pitchFamily="34" charset="0"/>
                        </a:rPr>
                        <a:t>$ 9,000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F4FF"/>
                    </a:solidFill>
                  </a:tcPr>
                </a:tc>
                <a:tc>
                  <a:txBody>
                    <a:bodyPr/>
                    <a:lstStyle/>
                    <a:p>
                      <a:pPr algn="ctr"/>
                      <a:r>
                        <a:rPr lang="en-US" sz="1600" b="0" dirty="0">
                          <a:solidFill>
                            <a:schemeClr val="tx1"/>
                          </a:solidFill>
                          <a:latin typeface="+mn-lt"/>
                          <a:cs typeface="Arial" panose="020B0604020202020204" pitchFamily="34" charset="0"/>
                        </a:rPr>
                        <a:t>$3,000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F4FF"/>
                    </a:solidFill>
                  </a:tcPr>
                </a:tc>
                <a:tc>
                  <a:txBody>
                    <a:bodyPr/>
                    <a:lstStyle/>
                    <a:p>
                      <a:pPr algn="ctr"/>
                      <a:r>
                        <a:rPr lang="en-US" sz="1600" b="0" dirty="0">
                          <a:solidFill>
                            <a:schemeClr val="tx1"/>
                          </a:solidFill>
                          <a:latin typeface="+mn-lt"/>
                          <a:cs typeface="Arial" panose="020B0604020202020204" pitchFamily="34" charset="0"/>
                        </a:rPr>
                        <a:t>$0</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F4FF"/>
                    </a:solidFill>
                  </a:tcPr>
                </a:tc>
                <a:extLst>
                  <a:ext uri="{0D108BD9-81ED-4DB2-BD59-A6C34878D82A}">
                    <a16:rowId xmlns:a16="http://schemas.microsoft.com/office/drawing/2014/main" val="10002"/>
                  </a:ext>
                </a:extLst>
              </a:tr>
              <a:tr h="399312">
                <a:tc>
                  <a:txBody>
                    <a:bodyPr/>
                    <a:lstStyle/>
                    <a:p>
                      <a:pPr algn="ctr"/>
                      <a:r>
                        <a:rPr lang="en-US" sz="1600" b="1" dirty="0">
                          <a:solidFill>
                            <a:schemeClr val="bg1"/>
                          </a:solidFill>
                          <a:latin typeface="+mn-lt"/>
                          <a:cs typeface="Arial" panose="020B0604020202020204" pitchFamily="34" charset="0"/>
                        </a:rPr>
                        <a:t>$400,000</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tx2"/>
                    </a:solidFill>
                  </a:tcPr>
                </a:tc>
                <a:tc>
                  <a:txBody>
                    <a:bodyPr/>
                    <a:lstStyle/>
                    <a:p>
                      <a:pPr algn="ctr"/>
                      <a:r>
                        <a:rPr lang="en-US" sz="1600" b="0" dirty="0">
                          <a:solidFill>
                            <a:schemeClr val="tx1"/>
                          </a:solidFill>
                          <a:latin typeface="+mn-lt"/>
                          <a:cs typeface="Arial" panose="020B0604020202020204" pitchFamily="34" charset="0"/>
                        </a:rPr>
                        <a:t>$80,000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D5ECFF"/>
                    </a:solidFill>
                  </a:tcPr>
                </a:tc>
                <a:tc>
                  <a:txBody>
                    <a:bodyPr/>
                    <a:lstStyle/>
                    <a:p>
                      <a:pPr algn="ctr"/>
                      <a:r>
                        <a:rPr lang="en-US" sz="1600" b="0" dirty="0">
                          <a:solidFill>
                            <a:schemeClr val="tx1"/>
                          </a:solidFill>
                          <a:latin typeface="+mn-lt"/>
                          <a:cs typeface="Arial" panose="020B0604020202020204" pitchFamily="34" charset="0"/>
                        </a:rPr>
                        <a:t>$40,000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D5ECFF"/>
                    </a:solidFill>
                  </a:tcPr>
                </a:tc>
                <a:tc>
                  <a:txBody>
                    <a:bodyPr/>
                    <a:lstStyle/>
                    <a:p>
                      <a:pPr algn="ctr"/>
                      <a:r>
                        <a:rPr lang="en-US" sz="1600" b="0" dirty="0">
                          <a:solidFill>
                            <a:schemeClr val="tx1"/>
                          </a:solidFill>
                          <a:latin typeface="+mn-lt"/>
                          <a:cs typeface="Arial" panose="020B0604020202020204" pitchFamily="34" charset="0"/>
                        </a:rPr>
                        <a:t>$20,000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D5ECFF"/>
                    </a:solidFill>
                  </a:tcPr>
                </a:tc>
                <a:tc>
                  <a:txBody>
                    <a:bodyPr/>
                    <a:lstStyle/>
                    <a:p>
                      <a:pPr algn="ctr"/>
                      <a:r>
                        <a:rPr lang="en-US" sz="1600" b="0" dirty="0">
                          <a:solidFill>
                            <a:schemeClr val="tx1"/>
                          </a:solidFill>
                          <a:latin typeface="+mn-lt"/>
                          <a:cs typeface="Arial" panose="020B0604020202020204" pitchFamily="34" charset="0"/>
                        </a:rPr>
                        <a:t>$12,000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D5ECFF"/>
                    </a:solidFill>
                  </a:tcPr>
                </a:tc>
                <a:tc>
                  <a:txBody>
                    <a:bodyPr/>
                    <a:lstStyle/>
                    <a:p>
                      <a:pPr algn="ctr"/>
                      <a:r>
                        <a:rPr lang="en-US" sz="1600" b="0" dirty="0">
                          <a:solidFill>
                            <a:schemeClr val="tx1"/>
                          </a:solidFill>
                          <a:latin typeface="+mn-lt"/>
                          <a:cs typeface="Arial" panose="020B0604020202020204" pitchFamily="34" charset="0"/>
                        </a:rPr>
                        <a:t>$4,000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D5ECFF"/>
                    </a:solidFill>
                  </a:tcPr>
                </a:tc>
                <a:tc>
                  <a:txBody>
                    <a:bodyPr/>
                    <a:lstStyle/>
                    <a:p>
                      <a:pPr algn="ctr"/>
                      <a:r>
                        <a:rPr lang="en-US" sz="1600" b="0" dirty="0">
                          <a:solidFill>
                            <a:schemeClr val="tx1"/>
                          </a:solidFill>
                          <a:latin typeface="+mn-lt"/>
                          <a:cs typeface="Arial" panose="020B0604020202020204" pitchFamily="34" charset="0"/>
                        </a:rPr>
                        <a:t>$0</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D5ECFF"/>
                    </a:solidFill>
                  </a:tcPr>
                </a:tc>
                <a:extLst>
                  <a:ext uri="{0D108BD9-81ED-4DB2-BD59-A6C34878D82A}">
                    <a16:rowId xmlns:a16="http://schemas.microsoft.com/office/drawing/2014/main" val="10003"/>
                  </a:ext>
                </a:extLst>
              </a:tr>
            </a:tbl>
          </a:graphicData>
        </a:graphic>
      </p:graphicFrame>
      <p:sp>
        <p:nvSpPr>
          <p:cNvPr id="10" name="TextBox 2">
            <a:extLst>
              <a:ext uri="{FF2B5EF4-FFF2-40B4-BE49-F238E27FC236}">
                <a16:creationId xmlns:a16="http://schemas.microsoft.com/office/drawing/2014/main" id="{158E624B-D840-4121-B299-0D47FB8C9941}"/>
              </a:ext>
            </a:extLst>
          </p:cNvPr>
          <p:cNvSpPr txBox="1">
            <a:spLocks noChangeArrowheads="1"/>
          </p:cNvSpPr>
          <p:nvPr/>
        </p:nvSpPr>
        <p:spPr bwMode="auto">
          <a:xfrm>
            <a:off x="247649" y="5939195"/>
            <a:ext cx="82649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eaLnBrk="0" hangingPunct="0">
              <a:spcBef>
                <a:spcPct val="20000"/>
              </a:spcBef>
              <a:buClr>
                <a:srgbClr val="A3B687"/>
              </a:buClr>
              <a:buSzPct val="120000"/>
              <a:buFont typeface="Arial" charset="0"/>
              <a:buChar char="•"/>
              <a:defRPr sz="1600">
                <a:solidFill>
                  <a:srgbClr val="0075A8"/>
                </a:solidFill>
                <a:latin typeface="Arial" charset="0"/>
                <a:cs typeface="Arial" charset="0"/>
              </a:defRPr>
            </a:lvl1pPr>
            <a:lvl2pPr marL="742950" indent="-285750" eaLnBrk="0" hangingPunct="0">
              <a:spcBef>
                <a:spcPct val="20000"/>
              </a:spcBef>
              <a:buClr>
                <a:srgbClr val="A3B687"/>
              </a:buClr>
              <a:buSzPct val="120000"/>
              <a:buFont typeface="Arial" charset="0"/>
              <a:buChar char="•"/>
              <a:defRPr sz="1400">
                <a:solidFill>
                  <a:srgbClr val="7F7F7F"/>
                </a:solidFill>
                <a:latin typeface="Arial" charset="0"/>
                <a:cs typeface="Arial" charset="0"/>
              </a:defRPr>
            </a:lvl2pPr>
            <a:lvl3pPr marL="1143000" indent="-228600" eaLnBrk="0" hangingPunct="0">
              <a:spcBef>
                <a:spcPct val="20000"/>
              </a:spcBef>
              <a:buClr>
                <a:srgbClr val="A3B687"/>
              </a:buClr>
              <a:buSzPct val="120000"/>
              <a:buFont typeface="Arial" charset="0"/>
              <a:buChar char="•"/>
              <a:defRPr sz="1200">
                <a:solidFill>
                  <a:srgbClr val="7F7F7F"/>
                </a:solidFill>
                <a:latin typeface="Arial" charset="0"/>
                <a:cs typeface="Arial" charset="0"/>
              </a:defRPr>
            </a:lvl3pPr>
            <a:lvl4pPr marL="16002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4pPr>
            <a:lvl5pPr marL="20574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5pPr>
            <a:lvl6pPr marL="25146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6pPr>
            <a:lvl7pPr marL="29718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7pPr>
            <a:lvl8pPr marL="34290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8pPr>
            <a:lvl9pPr marL="38862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9pPr>
          </a:lstStyle>
          <a:p>
            <a:pPr eaLnBrk="1" hangingPunct="1">
              <a:spcBef>
                <a:spcPct val="0"/>
              </a:spcBef>
              <a:spcAft>
                <a:spcPts val="200"/>
              </a:spcAft>
              <a:buClrTx/>
              <a:buSzTx/>
              <a:buFontTx/>
              <a:buNone/>
            </a:pPr>
            <a:r>
              <a:rPr lang="en-US" altLang="en-US" sz="1200" dirty="0">
                <a:solidFill>
                  <a:schemeClr val="tx1"/>
                </a:solidFill>
                <a:latin typeface="+mn-lt"/>
              </a:rPr>
              <a:t>*Available for </a:t>
            </a:r>
            <a:r>
              <a:rPr lang="en-US" altLang="en-US" sz="1200">
                <a:solidFill>
                  <a:schemeClr val="tx1"/>
                </a:solidFill>
                <a:latin typeface="+mn-lt"/>
              </a:rPr>
              <a:t>eligible members </a:t>
            </a:r>
            <a:r>
              <a:rPr lang="en-US" altLang="en-US" sz="1200" dirty="0">
                <a:solidFill>
                  <a:schemeClr val="tx1"/>
                </a:solidFill>
                <a:latin typeface="+mn-lt"/>
              </a:rPr>
              <a:t>from Arch Mortgage Guaranty Company. </a:t>
            </a:r>
          </a:p>
        </p:txBody>
      </p:sp>
    </p:spTree>
    <p:extLst>
      <p:ext uri="{BB962C8B-B14F-4D97-AF65-F5344CB8AC3E}">
        <p14:creationId xmlns:p14="http://schemas.microsoft.com/office/powerpoint/2010/main" val="186695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swift\AppData\Local\Temp\PR\data\asimages\{FEA4AA03-8182-430D-B82C-21C47D9E127B}_45.png&quot;/&gt;&lt;left val=&quot;28&quot;/&gt;&lt;top val=&quot;378&quot;/&gt;&lt;width val=&quot;445&quot;/&gt;&lt;height val=&quot;34&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0&quot;/&gt;&lt;lineCharCount val=&quot;145&quot;/&gt;&lt;lineCharCount val=&quot;123&quot;/&gt;&lt;/TableIndex&gt;&lt;/ShapeTextInfo&gt;"/>
  <p:tag name="HTML_SHAPEINFO" val="&lt;ThreeDShapeInfo&gt;&lt;uuid val=&quot;&quot;/&gt;&lt;isInvalidForFieldText val=&quot;0&quot;/&gt;&lt;Image&gt;&lt;filename val=&quot;C:\Users\rada\AppData\Local\Temp\PR\data\asimages\{ACE184CB-CA86-4FE5-AB2D-C26619AFFF7F}_47.png&quot;/&gt;&lt;left val=&quot;21&quot;/&gt;&lt;top val=&quot;424&quot;/&gt;&lt;width val=&quot;651&quot;/&gt;&lt;height val=&quot;5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swift\AppData\Local\Temp\PR\data\asimages\{FEA4AA03-8182-430D-B82C-21C47D9E127B}_45.png&quot;/&gt;&lt;left val=&quot;28&quot;/&gt;&lt;top val=&quot;378&quot;/&gt;&lt;width val=&quot;445&quot;/&gt;&lt;height val=&quot;34&quot;/&gt;&lt;hasText val=&quot;1&quot;/&gt;&lt;/Image&gt;&lt;/ThreeDShapeInfo&gt;"/>
</p:tagLst>
</file>

<file path=ppt/theme/theme1.xml><?xml version="1.0" encoding="utf-8"?>
<a:theme xmlns:a="http://schemas.openxmlformats.org/drawingml/2006/main" name="Arch MI Brand Master">
  <a:themeElements>
    <a:clrScheme name="2017 ARCH MI">
      <a:dk1>
        <a:srgbClr val="595959"/>
      </a:dk1>
      <a:lt1>
        <a:sysClr val="window" lastClr="FFFFFF"/>
      </a:lt1>
      <a:dk2>
        <a:srgbClr val="5BC2E7"/>
      </a:dk2>
      <a:lt2>
        <a:srgbClr val="0057B8"/>
      </a:lt2>
      <a:accent1>
        <a:srgbClr val="009CA6"/>
      </a:accent1>
      <a:accent2>
        <a:srgbClr val="99C221"/>
      </a:accent2>
      <a:accent3>
        <a:srgbClr val="5F259F"/>
      </a:accent3>
      <a:accent4>
        <a:srgbClr val="FFA300"/>
      </a:accent4>
      <a:accent5>
        <a:srgbClr val="BA0C2F"/>
      </a:accent5>
      <a:accent6>
        <a:srgbClr val="FEDB00"/>
      </a:accent6>
      <a:hlink>
        <a:srgbClr val="0057B8"/>
      </a:hlink>
      <a:folHlink>
        <a:srgbClr val="5B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0033-2022-ArchMI-PPT-Teal" id="{EFEE3C26-1C63-4435-BD26-A16B0EF1A51D}" vid="{D04D897D-57A8-4049-95D5-FF3B9F9BA6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00033-2022-ArchMI-PPT-Teal</Template>
  <TotalTime>848</TotalTime>
  <Words>1898</Words>
  <Application>Microsoft Office PowerPoint</Application>
  <PresentationFormat>On-screen Show (4:3)</PresentationFormat>
  <Paragraphs>164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Calibri</vt:lpstr>
      <vt:lpstr>Wingdings</vt:lpstr>
      <vt:lpstr>Arch MI Brand Master</vt:lpstr>
      <vt:lpstr>PowerPoint Presentation</vt:lpstr>
      <vt:lpstr>Your Presenter </vt:lpstr>
      <vt:lpstr>Down Payments Can Be 10%, 7%, 3%, Even 1% or 0%</vt:lpstr>
      <vt:lpstr>Current Renters </vt:lpstr>
      <vt:lpstr>Fixed-Rate Mortgages Attractive as Rents Soar </vt:lpstr>
      <vt:lpstr>Millennial Homebuyers </vt:lpstr>
      <vt:lpstr>Investing in Homeownership Builds Wealth </vt:lpstr>
      <vt:lpstr>Investing in Homeownership</vt:lpstr>
      <vt:lpstr>MI Makes Low Down Payments Possible</vt:lpstr>
      <vt:lpstr>The Advantages of Conventional Loans with MI</vt:lpstr>
      <vt:lpstr>Private MI Can Be Canceled, Unlike FHA</vt:lpstr>
      <vt:lpstr>Arch MI’s Buy with MI</vt:lpstr>
      <vt:lpstr>Arch MI’s Buy with MI:  Eliminate Appraisal Gaps with MI</vt:lpstr>
      <vt:lpstr>Arch MI’s Buy with MI: Complimentary GSE-Approved Homebuyer Education </vt:lpstr>
      <vt:lpstr>Arch MI’s Buy with MI: Roadmap to Homeownership (RtHO) </vt:lpstr>
      <vt:lpstr>PowerPoint Presentation</vt:lpstr>
      <vt:lpstr>Contact Me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Have Your Homebuyer’s Number — and It’s Less Than They Think!</dc:title>
  <dc:creator>Nguyen, Henry</dc:creator>
  <cp:lastModifiedBy>Cox, Miranda</cp:lastModifiedBy>
  <cp:revision>52</cp:revision>
  <dcterms:created xsi:type="dcterms:W3CDTF">2022-06-22T06:22:14Z</dcterms:created>
  <dcterms:modified xsi:type="dcterms:W3CDTF">2024-08-01T15:49:31Z</dcterms:modified>
</cp:coreProperties>
</file>