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2" r:id="rId2"/>
  </p:sldMasterIdLst>
  <p:notesMasterIdLst>
    <p:notesMasterId r:id="rId21"/>
  </p:notesMasterIdLst>
  <p:sldIdLst>
    <p:sldId id="256" r:id="rId3"/>
    <p:sldId id="295" r:id="rId4"/>
    <p:sldId id="270" r:id="rId5"/>
    <p:sldId id="271" r:id="rId6"/>
    <p:sldId id="286" r:id="rId7"/>
    <p:sldId id="273" r:id="rId8"/>
    <p:sldId id="287" r:id="rId9"/>
    <p:sldId id="292" r:id="rId10"/>
    <p:sldId id="288" r:id="rId11"/>
    <p:sldId id="278" r:id="rId12"/>
    <p:sldId id="290" r:id="rId13"/>
    <p:sldId id="277" r:id="rId14"/>
    <p:sldId id="289" r:id="rId15"/>
    <p:sldId id="293" r:id="rId16"/>
    <p:sldId id="294" r:id="rId17"/>
    <p:sldId id="291" r:id="rId18"/>
    <p:sldId id="296" r:id="rId19"/>
    <p:sldId id="268" r:id="rId20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BAE22B-514B-240E-55B3-61E32492CC23}" name="Fleischer, Jo" initials="JF" userId="S::jfleischer@archmi.com::6318422c-33e7-4fa3-bf1e-45395cf86ca0" providerId="AD"/>
  <p188:author id="{84FA6D62-0BC1-2739-81A3-64E89DCB6543}" name="Bradley, Lou" initials="LB" userId="S::lbradley@archmi.com::4e0cee57-b220-4b50-bbbf-7765e493bc85" providerId="AD"/>
  <p188:author id="{49518FD0-6F19-A541-CF1D-CEF8E713545F}" name="Robin Cheeley" initials="RC" userId="4229d0d94976338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leischer, Jo" initials="FJ" lastIdx="14" clrIdx="6">
    <p:extLst>
      <p:ext uri="{19B8F6BF-5375-455C-9EA6-DF929625EA0E}">
        <p15:presenceInfo xmlns:p15="http://schemas.microsoft.com/office/powerpoint/2012/main" userId="S::jfleischer@archmi.com::6318422c-33e7-4fa3-bf1e-45395cf86ca0" providerId="AD"/>
      </p:ext>
    </p:extLst>
  </p:cmAuthor>
  <p:cmAuthor id="1" name="Morgan, Carrie" initials="MC" lastIdx="13" clrIdx="0"/>
  <p:cmAuthor id="8" name="Nelson, Carrie" initials="NC" lastIdx="1" clrIdx="7">
    <p:extLst>
      <p:ext uri="{19B8F6BF-5375-455C-9EA6-DF929625EA0E}">
        <p15:presenceInfo xmlns:p15="http://schemas.microsoft.com/office/powerpoint/2012/main" userId="S::canelson@archmi.com::942ab72f-434d-4f4f-8e7b-9cce3d71f8f0" providerId="AD"/>
      </p:ext>
    </p:extLst>
  </p:cmAuthor>
  <p:cmAuthor id="2" name="Nguyen, Henry" initials="NH" lastIdx="0" clrIdx="1"/>
  <p:cmAuthor id="3" name="Robin Cheeley" initials="RC" lastIdx="28" clrIdx="2"/>
  <p:cmAuthor id="4" name="Bradley, Lou" initials="BL" lastIdx="15" clrIdx="3">
    <p:extLst>
      <p:ext uri="{19B8F6BF-5375-455C-9EA6-DF929625EA0E}">
        <p15:presenceInfo xmlns:p15="http://schemas.microsoft.com/office/powerpoint/2012/main" userId="S::lbradley@archmi.com::4e0cee57-b220-4b50-bbbf-7765e493bc85" providerId="AD"/>
      </p:ext>
    </p:extLst>
  </p:cmAuthor>
  <p:cmAuthor id="5" name="Henry, Jennifer" initials="HJ" lastIdx="3" clrIdx="4">
    <p:extLst>
      <p:ext uri="{19B8F6BF-5375-455C-9EA6-DF929625EA0E}">
        <p15:presenceInfo xmlns:p15="http://schemas.microsoft.com/office/powerpoint/2012/main" userId="S::jhenry@archmi.com::635c0fe0-33c5-479e-8e15-4da04afa519e" providerId="AD"/>
      </p:ext>
    </p:extLst>
  </p:cmAuthor>
  <p:cmAuthor id="6" name="Rawling, Marisa" initials="RM" lastIdx="9" clrIdx="5">
    <p:extLst>
      <p:ext uri="{19B8F6BF-5375-455C-9EA6-DF929625EA0E}">
        <p15:presenceInfo xmlns:p15="http://schemas.microsoft.com/office/powerpoint/2012/main" userId="S::MRawling@archmi.com::2bf9fea3-c6a3-49e0-8673-c5eda5ec6c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151"/>
    <a:srgbClr val="5BC2E7"/>
    <a:srgbClr val="434343"/>
    <a:srgbClr val="DFD1A7"/>
    <a:srgbClr val="FFA300"/>
    <a:srgbClr val="5F259F"/>
    <a:srgbClr val="FEDB00"/>
    <a:srgbClr val="009CA6"/>
    <a:srgbClr val="333F48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52" y="84"/>
      </p:cViewPr>
      <p:guideLst>
        <p:guide orient="horz" pos="292"/>
        <p:guide orient="horz" pos="39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38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711E34-0187-4100-A3F9-0F2DDD33BF0F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69BE38-802E-48E3-9383-39BD3493A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7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4B4985-C70D-4A1A-99BE-BCCD59717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40334" r="7619" b="1628"/>
          <a:stretch/>
        </p:blipFill>
        <p:spPr>
          <a:xfrm>
            <a:off x="3338367" y="0"/>
            <a:ext cx="581394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"/>
            <a:ext cx="5524499" cy="685989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793077" y="3646374"/>
            <a:ext cx="6359236" cy="1417661"/>
          </a:xfrm>
          <a:prstGeom prst="rect">
            <a:avLst/>
          </a:prstGeom>
          <a:solidFill>
            <a:srgbClr val="4343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9" y="385761"/>
            <a:ext cx="2575944" cy="632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1" y="3671966"/>
            <a:ext cx="6553200" cy="8382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defRPr sz="3200" b="1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599065"/>
            <a:ext cx="4151120" cy="3760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1">
                <a:solidFill>
                  <a:srgbClr val="333F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6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 bwMode="auto">
          <a:xfrm>
            <a:off x="361950" y="948906"/>
            <a:ext cx="8583642" cy="53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  <a:lvl2pPr marL="6858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 sz="1800"/>
            </a:lvl2pPr>
            <a:lvl3pPr marL="1028700" indent="-285750">
              <a:lnSpc>
                <a:spcPct val="100000"/>
              </a:lnSpc>
              <a:spcBef>
                <a:spcPts val="600"/>
              </a:spcBef>
              <a:tabLst>
                <a:tab pos="1143000" algn="l"/>
              </a:tabLst>
              <a:defRPr sz="1400"/>
            </a:lvl3pPr>
            <a:lvl4pPr marL="12001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0" y="77638"/>
            <a:ext cx="7467600" cy="5448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2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7638"/>
            <a:ext cx="7496175" cy="5448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29224" y="966368"/>
            <a:ext cx="3681863" cy="53222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61950" y="948906"/>
            <a:ext cx="4638675" cy="53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  <a:lvl2pPr marL="6858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 sz="1800"/>
            </a:lvl2pPr>
            <a:lvl3pPr marL="1028700" indent="-285750">
              <a:lnSpc>
                <a:spcPct val="100000"/>
              </a:lnSpc>
              <a:spcBef>
                <a:spcPts val="600"/>
              </a:spcBef>
              <a:tabLst>
                <a:tab pos="1143000" algn="l"/>
              </a:tabLst>
              <a:defRPr sz="1400"/>
            </a:lvl3pPr>
            <a:lvl4pPr marL="12001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170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11" name="TextBox 12"/>
          <p:cNvSpPr txBox="1">
            <a:spLocks noChangeArrowheads="1"/>
          </p:cNvSpPr>
          <p:nvPr userDrawn="1"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66622" y="1250830"/>
            <a:ext cx="8410755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7638"/>
            <a:ext cx="8229600" cy="5448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485899" y="1905000"/>
            <a:ext cx="61722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6713" y="965985"/>
            <a:ext cx="8410575" cy="328613"/>
          </a:xfrm>
          <a:prstGeom prst="rect">
            <a:avLst/>
          </a:prstGeom>
          <a:solidFill>
            <a:srgbClr val="5C5C5C"/>
          </a:solid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84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6700" y="1009650"/>
            <a:ext cx="8648700" cy="5181600"/>
          </a:xfrm>
        </p:spPr>
        <p:txBody>
          <a:bodyPr lIns="0" tIns="0" rIns="0"/>
          <a:lstStyle>
            <a:lvl1pPr marL="233363" indent="-233363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marL="457200" indent="-223838"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96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412274" y="3091543"/>
            <a:ext cx="6731726" cy="853440"/>
          </a:xfrm>
          <a:prstGeom prst="rect">
            <a:avLst/>
          </a:prstGeom>
          <a:solidFill>
            <a:srgbClr val="005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07792" y="4038600"/>
            <a:ext cx="4151120" cy="3760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1">
                <a:solidFill>
                  <a:srgbClr val="333F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1524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400300" y="3076575"/>
            <a:ext cx="6743700" cy="847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38401" y="3087898"/>
            <a:ext cx="6553200" cy="8382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3200" b="1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0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1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6700" y="1009650"/>
            <a:ext cx="8648700" cy="5181600"/>
          </a:xfrm>
        </p:spPr>
        <p:txBody>
          <a:bodyPr lIns="0" tIns="0" rIns="0"/>
          <a:lstStyle>
            <a:lvl1pPr marL="233363" indent="-233363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marL="457200" indent="-223838"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96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19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6225" y="1009650"/>
            <a:ext cx="4095750" cy="5048250"/>
          </a:xfrm>
        </p:spPr>
        <p:txBody>
          <a:bodyPr lIns="0" tIns="0" rIns="0"/>
          <a:lstStyle>
            <a:lvl1pPr marL="233363" indent="-233363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marL="457200" indent="-223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800600" y="1009650"/>
            <a:ext cx="4095750" cy="5010150"/>
          </a:xfrm>
        </p:spPr>
        <p:txBody>
          <a:bodyPr lIns="0" tIns="0" rIns="0"/>
          <a:lstStyle>
            <a:lvl1pPr marL="233363" indent="-233363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marL="457200" indent="-223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7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66622" y="1250830"/>
            <a:ext cx="8410755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1485899" y="1905000"/>
            <a:ext cx="61722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66713" y="965985"/>
            <a:ext cx="8410575" cy="3286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8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1250830"/>
            <a:ext cx="4205377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71579" y="1905000"/>
            <a:ext cx="37338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91" y="965985"/>
            <a:ext cx="4205287" cy="3286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86378" y="1250830"/>
            <a:ext cx="4205377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753157" y="1905000"/>
            <a:ext cx="37338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86469" y="965985"/>
            <a:ext cx="4205287" cy="3286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24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86378" y="1250830"/>
            <a:ext cx="4205377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753157" y="1905000"/>
            <a:ext cx="37338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86469" y="965985"/>
            <a:ext cx="4205287" cy="3286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61950" y="948906"/>
            <a:ext cx="3962400" cy="53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  <a:lvl2pPr marL="6858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 sz="1800"/>
            </a:lvl2pPr>
            <a:lvl3pPr marL="1028700" indent="-285750">
              <a:lnSpc>
                <a:spcPct val="100000"/>
              </a:lnSpc>
              <a:spcBef>
                <a:spcPts val="600"/>
              </a:spcBef>
              <a:tabLst>
                <a:tab pos="1143000" algn="l"/>
              </a:tabLst>
              <a:defRPr sz="1400"/>
            </a:lvl3pPr>
            <a:lvl4pPr marL="1200150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453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52425" y="1466850"/>
            <a:ext cx="17526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Dark Blue</a:t>
            </a:r>
          </a:p>
          <a:p>
            <a:pPr algn="l"/>
            <a:r>
              <a:rPr lang="en-US" sz="1400" dirty="0"/>
              <a:t>RGB   0   87   184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52425" y="4210050"/>
            <a:ext cx="1752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Dark Teal</a:t>
            </a:r>
          </a:p>
          <a:p>
            <a:pPr algn="l"/>
            <a:r>
              <a:rPr lang="en-US" sz="1400" dirty="0"/>
              <a:t>RGB   0  156  166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677025" y="2838450"/>
            <a:ext cx="1752600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Gold</a:t>
            </a:r>
          </a:p>
          <a:p>
            <a:pPr algn="l"/>
            <a:r>
              <a:rPr lang="en-US" sz="1400" dirty="0"/>
              <a:t>RGB   255  163  0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409825" y="1466850"/>
            <a:ext cx="17526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Gray 80%</a:t>
            </a:r>
          </a:p>
          <a:p>
            <a:pPr algn="l"/>
            <a:r>
              <a:rPr lang="en-US" sz="1400" dirty="0"/>
              <a:t>RGB   89    89    89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52425" y="2838450"/>
            <a:ext cx="1752600" cy="1143000"/>
          </a:xfrm>
          <a:prstGeom prst="rect">
            <a:avLst/>
          </a:prstGeom>
          <a:solidFill>
            <a:srgbClr val="5BC2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Turquoise</a:t>
            </a:r>
          </a:p>
          <a:p>
            <a:pPr algn="l"/>
            <a:r>
              <a:rPr lang="en-US" sz="1400" dirty="0"/>
              <a:t>RGB   91  194  231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09825" y="2838450"/>
            <a:ext cx="1752600" cy="1143000"/>
          </a:xfrm>
          <a:prstGeom prst="rect">
            <a:avLst/>
          </a:prstGeom>
          <a:solidFill>
            <a:srgbClr val="99C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Green</a:t>
            </a:r>
          </a:p>
          <a:p>
            <a:pPr algn="l"/>
            <a:r>
              <a:rPr lang="en-US" sz="1400" dirty="0"/>
              <a:t>RGB   153  194  33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409825" y="4210050"/>
            <a:ext cx="1752600" cy="1143000"/>
          </a:xfrm>
          <a:prstGeom prst="rect">
            <a:avLst/>
          </a:prstGeom>
          <a:solidFill>
            <a:srgbClr val="FED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Yellow</a:t>
            </a:r>
          </a:p>
          <a:p>
            <a:pPr algn="l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RGB   254  219  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677025" y="4210050"/>
            <a:ext cx="17526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Dark Purple</a:t>
            </a:r>
          </a:p>
          <a:p>
            <a:pPr algn="l"/>
            <a:r>
              <a:rPr lang="en-US" sz="1400" dirty="0"/>
              <a:t>RGB   95  37  159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467225" y="4210050"/>
            <a:ext cx="1752600" cy="1143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Dark Red</a:t>
            </a:r>
          </a:p>
          <a:p>
            <a:pPr algn="l"/>
            <a:r>
              <a:rPr lang="en-US" sz="1400" dirty="0"/>
              <a:t>RGB   186</a:t>
            </a:r>
            <a:r>
              <a:rPr lang="en-US" sz="1400" baseline="0" dirty="0"/>
              <a:t>   </a:t>
            </a:r>
            <a:r>
              <a:rPr lang="en-US" sz="1400" dirty="0"/>
              <a:t>12</a:t>
            </a:r>
            <a:r>
              <a:rPr lang="en-US" sz="1400" baseline="0" dirty="0"/>
              <a:t>   </a:t>
            </a:r>
            <a:r>
              <a:rPr lang="en-US" sz="1400" dirty="0"/>
              <a:t>47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467225" y="2838450"/>
            <a:ext cx="1752600" cy="1143000"/>
          </a:xfrm>
          <a:prstGeom prst="rect">
            <a:avLst/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Tan</a:t>
            </a:r>
          </a:p>
          <a:p>
            <a:pPr algn="l"/>
            <a:r>
              <a:rPr lang="en-US" sz="1400" dirty="0"/>
              <a:t>RGB   223  209  167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7638"/>
            <a:ext cx="8229600" cy="5448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Arch Color Palette for Microsoft</a:t>
            </a:r>
          </a:p>
        </p:txBody>
      </p:sp>
    </p:spTree>
    <p:extLst>
      <p:ext uri="{BB962C8B-B14F-4D97-AF65-F5344CB8AC3E}">
        <p14:creationId xmlns:p14="http://schemas.microsoft.com/office/powerpoint/2010/main" val="28081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71450" y="1"/>
            <a:ext cx="874395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9715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3" r:id="rId3"/>
    <p:sldLayoutId id="2147483672" r:id="rId4"/>
    <p:sldLayoutId id="2147483674" r:id="rId5"/>
    <p:sldLayoutId id="2147483675" r:id="rId6"/>
    <p:sldLayoutId id="2147483676" r:id="rId7"/>
    <p:sldLayoutId id="2147483677" r:id="rId8"/>
    <p:sldLayoutId id="2147483671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i="0" u="none" kern="1200">
          <a:solidFill>
            <a:schemeClr val="bg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AECC2E"/>
        </a:buClr>
        <a:buSzPct val="100000"/>
        <a:buFont typeface="Wingdings" panose="05000000000000000000" pitchFamily="2" charset="2"/>
        <a:buChar char="§"/>
        <a:defRPr sz="2000" b="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1pPr>
      <a:lvl2pPr marL="566738" indent="-233363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10000"/>
        <a:buFont typeface="Wingdings" pitchFamily="2" charset="2"/>
        <a:buChar char="§"/>
        <a:defRPr sz="16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2pPr>
      <a:lvl3pPr marL="800100" indent="-173038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30000"/>
        <a:buFont typeface="Calibri" panose="020F0502020204030204" pitchFamily="34" charset="0"/>
        <a:buChar char="̶"/>
        <a:defRPr sz="14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3pPr>
      <a:lvl4pPr marL="971550" indent="-171450" algn="l" defTabSz="51435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00000"/>
        <a:buFont typeface="Calibri" panose="020F0502020204030204" pitchFamily="34" charset="0"/>
        <a:buChar char="—"/>
        <a:tabLst/>
        <a:defRPr sz="11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4pPr>
      <a:lvl5pPr marL="1143000" indent="-173038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AECC2E"/>
        </a:buClr>
        <a:buSzPct val="100000"/>
        <a:buFont typeface="Wingdings" panose="05000000000000000000" pitchFamily="2" charset="2"/>
        <a:buChar char="§"/>
        <a:tabLst/>
        <a:defRPr sz="9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71450" y="1"/>
            <a:ext cx="874395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9715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i="0" u="none" kern="1200">
          <a:solidFill>
            <a:schemeClr val="bg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AECC2E"/>
        </a:buClr>
        <a:buSzPct val="100000"/>
        <a:buFont typeface="Wingdings" panose="05000000000000000000" pitchFamily="2" charset="2"/>
        <a:buChar char="§"/>
        <a:defRPr sz="2000" b="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1pPr>
      <a:lvl2pPr marL="566738" indent="-233363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10000"/>
        <a:buFont typeface="Wingdings" pitchFamily="2" charset="2"/>
        <a:buChar char="§"/>
        <a:defRPr sz="16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2pPr>
      <a:lvl3pPr marL="800100" indent="-173038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30000"/>
        <a:buFont typeface="Calibri" panose="020F0502020204030204" pitchFamily="34" charset="0"/>
        <a:buChar char="̶"/>
        <a:defRPr sz="14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3pPr>
      <a:lvl4pPr marL="971550" indent="-171450" algn="l" defTabSz="51435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00000"/>
        <a:buFont typeface="Calibri" panose="020F0502020204030204" pitchFamily="34" charset="0"/>
        <a:buChar char="—"/>
        <a:tabLst/>
        <a:defRPr sz="11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4pPr>
      <a:lvl5pPr marL="1143000" indent="-173038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AECC2E"/>
        </a:buClr>
        <a:buSzPct val="100000"/>
        <a:buFont typeface="Wingdings" panose="05000000000000000000" pitchFamily="2" charset="2"/>
        <a:buChar char="§"/>
        <a:tabLst/>
        <a:defRPr sz="9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9210" y="3966460"/>
            <a:ext cx="5898478" cy="838200"/>
          </a:xfrm>
        </p:spPr>
        <p:txBody>
          <a:bodyPr>
            <a:noAutofit/>
          </a:bodyPr>
          <a:lstStyle/>
          <a:p>
            <a:pPr marL="0" marR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Your Homebuyers’ Number </a:t>
            </a: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It’s Less Than They Think!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BB59E-2D4D-45F7-92F4-A48539461FD5}"/>
              </a:ext>
            </a:extLst>
          </p:cNvPr>
          <p:cNvSpPr/>
          <p:nvPr/>
        </p:nvSpPr>
        <p:spPr>
          <a:xfrm>
            <a:off x="332509" y="5295207"/>
            <a:ext cx="2069869" cy="109728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69E9F-A146-4F1E-ACCE-862BB51AB77B}"/>
              </a:ext>
            </a:extLst>
          </p:cNvPr>
          <p:cNvSpPr txBox="1"/>
          <p:nvPr/>
        </p:nvSpPr>
        <p:spPr>
          <a:xfrm>
            <a:off x="599412" y="5520681"/>
            <a:ext cx="153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Cobrand Logo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3192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Advantages of Conventional Loans with 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6700" y="965046"/>
            <a:ext cx="86487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Conventional insured (non-FHA) loans often have a </a:t>
            </a:r>
            <a:r>
              <a:rPr lang="en-US" sz="2200" b="1" dirty="0">
                <a:solidFill>
                  <a:schemeClr val="accent2"/>
                </a:solidFill>
              </a:rPr>
              <a:t>lower monthly payment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en-US" sz="2200" b="1" dirty="0"/>
              <a:t>with </a:t>
            </a:r>
            <a:r>
              <a:rPr lang="en-US" sz="2200" b="1" dirty="0">
                <a:solidFill>
                  <a:schemeClr val="accent2"/>
                </a:solidFill>
              </a:rPr>
              <a:t>more product options </a:t>
            </a:r>
            <a:r>
              <a:rPr lang="en-US" sz="2200" b="1" dirty="0"/>
              <a:t>than FHA loans.</a:t>
            </a:r>
          </a:p>
          <a:p>
            <a:pPr marL="0" indent="0">
              <a:buNone/>
            </a:pPr>
            <a:endParaRPr lang="en-US" sz="18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80861"/>
              </p:ext>
            </p:extLst>
          </p:nvPr>
        </p:nvGraphicFramePr>
        <p:xfrm>
          <a:off x="266700" y="1884844"/>
          <a:ext cx="8610600" cy="396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5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Advantages of Conventional Loans with Private 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94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For Qualifying Buyers:</a:t>
                      </a:r>
                    </a:p>
                    <a:p>
                      <a:pPr marL="169863" indent="-169863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Potential to save thousands in mortgage insurance premiums.</a:t>
                      </a:r>
                    </a:p>
                    <a:p>
                      <a:pPr marL="169863" indent="-169863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Gifts/grants allowed to satisfy borrower’s minimum contribution.*</a:t>
                      </a:r>
                    </a:p>
                    <a:p>
                      <a:pPr marL="169863" indent="-169863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Monthly and single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MI options offer flexibility: </a:t>
                      </a:r>
                    </a:p>
                    <a:p>
                      <a:pPr marL="455612" lvl="1" indent="-285750" defTabSz="346075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Zero cash for premiums due at closing for monthly premiums or financed plans (including third-party financed options for singles).</a:t>
                      </a:r>
                    </a:p>
                    <a:p>
                      <a:pPr marL="455612" lvl="1" indent="-285750" defTabSz="346075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Cancelable and potentially refundable.</a:t>
                      </a:r>
                    </a:p>
                    <a:p>
                      <a:pPr marL="169863" indent="-169863"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Increased purchasing power and affordability.</a:t>
                      </a:r>
                    </a:p>
                    <a:p>
                      <a:pPr marL="117475" indent="-117475"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100" i="0" dirty="0">
                          <a:latin typeface="+mn-lt"/>
                          <a:cs typeface="Arial" panose="020B0604020202020204" pitchFamily="34" charset="0"/>
                        </a:rPr>
                        <a:t>* When standard Agency gift/grant and Arch MI requirements are met.</a:t>
                      </a:r>
                    </a:p>
                  </a:txBody>
                  <a:tcPr marL="182880" marT="13716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For Realtors:</a:t>
                      </a:r>
                    </a:p>
                    <a:p>
                      <a:pPr marL="174625" indent="-174625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Competitive edge:</a:t>
                      </a:r>
                    </a:p>
                    <a:p>
                      <a:pPr marL="455612" lvl="1" indent="-285750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Client savings on monthly mortgage payment, repeat business and referrals from satisfied customers.</a:t>
                      </a:r>
                    </a:p>
                    <a:p>
                      <a:pPr marL="174625" indent="-174625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Potential for faster and less complicated closings:</a:t>
                      </a:r>
                    </a:p>
                    <a:p>
                      <a:pPr marL="455612" lvl="1" indent="-285750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No FHA appraisal/appraiser requirements.</a:t>
                      </a:r>
                    </a:p>
                    <a:p>
                      <a:pPr marL="455612" lvl="1" indent="-285750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Easier for the seller to meet inspection requirements.</a:t>
                      </a:r>
                    </a:p>
                    <a:p>
                      <a:pPr marL="455612" lvl="1" indent="-285750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Less paperwork can mean faster closings.</a:t>
                      </a:r>
                    </a:p>
                  </a:txBody>
                  <a:tcPr marL="182880" marT="1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MI Can Be Canceled, Unlike FHA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4879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100" dirty="0"/>
              <a:t>Most FHA borrowers — those making down payments of less than 10% — continue </a:t>
            </a:r>
            <a:br>
              <a:rPr lang="en-US" sz="2100" dirty="0"/>
            </a:br>
            <a:r>
              <a:rPr lang="en-US" sz="2100" dirty="0"/>
              <a:t>paying FHA’s MI premium for the entire life of the loan.</a:t>
            </a:r>
            <a:endParaRPr lang="en-US" sz="21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bg2"/>
                </a:solidFill>
              </a:rPr>
              <a:t>For borrowers with private MI, there are two ways for MI to be canceled: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100" b="1" dirty="0">
                <a:solidFill>
                  <a:schemeClr val="tx1"/>
                </a:solidFill>
              </a:rPr>
              <a:t>Automatic Termination*</a:t>
            </a:r>
          </a:p>
          <a:p>
            <a:r>
              <a:rPr lang="en-US" sz="2100" dirty="0"/>
              <a:t>When the principal balance of the mortgage is first scheduled to reach 78% of the original value of the property.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borrower must be current on mortgage payments.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Borrower-Initiated Cancellation*</a:t>
            </a:r>
          </a:p>
          <a:p>
            <a:r>
              <a:rPr lang="en-US" dirty="0"/>
              <a:t>When the principal balance of the mortgage reaches 80% LTV based on original value and scheduled amortization (or based on actual payments) and:</a:t>
            </a:r>
          </a:p>
          <a:p>
            <a:pPr lvl="1"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There are no subordinate liens.</a:t>
            </a:r>
          </a:p>
          <a:p>
            <a:pPr lvl="1"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The property has not declined in value.</a:t>
            </a:r>
          </a:p>
          <a:p>
            <a:pPr lvl="1"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The borrower is current on payments and has a good payment history (no payment more than 30 days late in the past year, or more than 60 days late in the past two years).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66700" y="5889468"/>
            <a:ext cx="8239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marL="117475" indent="-117475"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*</a:t>
            </a:r>
            <a:r>
              <a:rPr lang="en-US" altLang="en-US" sz="1200" i="1" baseline="300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Requirements vary by lender and may not be all-inclusive. Borrowers must contact their loan servicer for details on initiating cancellation before reaching 80% LTV, based on the original value of the property.</a:t>
            </a:r>
          </a:p>
        </p:txBody>
      </p:sp>
    </p:spTree>
    <p:extLst>
      <p:ext uri="{BB962C8B-B14F-4D97-AF65-F5344CB8AC3E}">
        <p14:creationId xmlns:p14="http://schemas.microsoft.com/office/powerpoint/2010/main" val="25440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Arch MI’s Buy with 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6700" y="1009649"/>
            <a:ext cx="8648700" cy="52006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Comprising our full range of solutions, products and resources aimed at helping you structure and insure low down payment loans, </a:t>
            </a:r>
            <a:r>
              <a:rPr lang="en-US" b="1" dirty="0"/>
              <a:t>Arch MI’s Buy with MI </a:t>
            </a:r>
            <a:r>
              <a:rPr lang="en-US" dirty="0"/>
              <a:t>has everything lenders need to attract, originate and close this valuable purchase business:</a:t>
            </a:r>
          </a:p>
          <a:p>
            <a:pPr lvl="0"/>
            <a:r>
              <a:rPr lang="en-US" dirty="0"/>
              <a:t>Manufactured homes, condos, co-ops, single-family and construction-to-perm </a:t>
            </a:r>
            <a:br>
              <a:rPr lang="en-US" dirty="0"/>
            </a:br>
            <a:r>
              <a:rPr lang="en-US" dirty="0"/>
              <a:t>all eligible.</a:t>
            </a:r>
          </a:p>
          <a:p>
            <a:pPr lvl="0"/>
            <a:r>
              <a:rPr lang="en-US" dirty="0"/>
              <a:t>Flexible Arch MI guidelines that work with down payments as low as 3%; gifts and grants allowed.</a:t>
            </a:r>
          </a:p>
          <a:p>
            <a:pPr lvl="0"/>
            <a:r>
              <a:rPr lang="en-US" dirty="0"/>
              <a:t>Down payments as low as 1% and 0% through Arch Mortgage Guaranty Company.</a:t>
            </a:r>
          </a:p>
          <a:p>
            <a:pPr lvl="0"/>
            <a:r>
              <a:rPr lang="en-US" dirty="0"/>
              <a:t>Competitive MI pricing and the option to create customized MI premium payments to fit borrower budgets.</a:t>
            </a:r>
          </a:p>
          <a:p>
            <a:pPr lvl="0"/>
            <a:r>
              <a:rPr lang="en-US" dirty="0"/>
              <a:t>Appraisal gaps? Use our MI strategy to eliminate the need for extra cash at closing.</a:t>
            </a:r>
          </a:p>
          <a:p>
            <a:pPr lvl="0"/>
            <a:r>
              <a:rPr lang="en-US" dirty="0"/>
              <a:t>Free homebuyer education for GSE loan programs via our website.*</a:t>
            </a:r>
          </a:p>
          <a:p>
            <a:pPr lvl="0"/>
            <a:r>
              <a:rPr lang="en-US" dirty="0"/>
              <a:t>Free Roadmap to Homeownership toolkit contains everything for your own homebuyer seminars.</a:t>
            </a:r>
          </a:p>
          <a:p>
            <a:pPr marL="0" indent="0">
              <a:buNone/>
            </a:pPr>
            <a:r>
              <a:rPr lang="en-US" sz="1300" dirty="0"/>
              <a:t>*Limited to borrowers with loans insured by Arch MI or AMGC.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59851-AC64-43B0-AA1B-1F39810806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1"/>
            <a:ext cx="8648700" cy="11603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current housing market, low housing inventory means that purchase prices often exceed appraised values. Most loan originators, Realtors® and borrowers believe that bridging the “appraisal gap” could cost thousands of dollars.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84560-8E78-42A1-A997-246F93E0488C}"/>
              </a:ext>
            </a:extLst>
          </p:cNvPr>
          <p:cNvSpPr txBox="1"/>
          <p:nvPr/>
        </p:nvSpPr>
        <p:spPr>
          <a:xfrm>
            <a:off x="266700" y="3981249"/>
            <a:ext cx="281769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9538" indent="-109538"/>
            <a:r>
              <a:rPr lang="en-US" sz="1200" dirty="0">
                <a:effectLst/>
              </a:rPr>
              <a:t>* MI Pricing Assumptions: Two borrowers (760 credit scores), 20% housing ratio and 30% DTI purchasing a Tennessee (37221) single-family detached home — fixed-rate, 30-year mortgage with Community Banking Initiative pricing.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30795-0CD5-4414-AF42-97E810904126}"/>
              </a:ext>
            </a:extLst>
          </p:cNvPr>
          <p:cNvSpPr txBox="1"/>
          <p:nvPr/>
        </p:nvSpPr>
        <p:spPr>
          <a:xfrm>
            <a:off x="266701" y="2142700"/>
            <a:ext cx="2926876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dirty="0"/>
              <a:t>MI can make a real difference. Use Arch MI’s Buy with MI products to reduce — or even eliminate — any need for the borrower to come up with extra cash at closing.</a:t>
            </a: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74954D02-53C2-46C3-A48F-9BB453323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06" y="2133596"/>
            <a:ext cx="5509794" cy="39055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6D9DD1-7EE7-4B24-87ED-0AD826070828}"/>
              </a:ext>
            </a:extLst>
          </p:cNvPr>
          <p:cNvSpPr txBox="1">
            <a:spLocks/>
          </p:cNvSpPr>
          <p:nvPr/>
        </p:nvSpPr>
        <p:spPr>
          <a:xfrm>
            <a:off x="171450" y="-2616"/>
            <a:ext cx="874395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u="none" kern="1200">
                <a:solidFill>
                  <a:schemeClr val="bg1"/>
                </a:solidFill>
                <a:latin typeface="+mj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1400" dirty="0">
                <a:solidFill>
                  <a:srgbClr val="BBE151"/>
                </a:solidFill>
              </a:rPr>
              <a:t>Arch MI’s Buy with MI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dirty="0"/>
              <a:t>Eliminate Appraisal Gaps with MI</a:t>
            </a:r>
          </a:p>
        </p:txBody>
      </p:sp>
    </p:spTree>
    <p:extLst>
      <p:ext uri="{BB962C8B-B14F-4D97-AF65-F5344CB8AC3E}">
        <p14:creationId xmlns:p14="http://schemas.microsoft.com/office/powerpoint/2010/main" val="2996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FD92-A9F8-4615-9EC2-2738C3D7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2616"/>
            <a:ext cx="8743950" cy="76676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en-US" sz="1400" dirty="0">
                <a:solidFill>
                  <a:srgbClr val="BBE151"/>
                </a:solidFill>
              </a:rPr>
              <a:t>Arch MI’s Buy with MI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dirty="0"/>
              <a:t>Complimentary GSE-Approved Homebuyer Education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59863-6AF7-4400-903D-5EE5C6DEB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A4DC4421-F065-4EA6-BEB0-9A030C806B3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7311D89-0BC4-459F-9E8D-853326464D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77890"/>
            <a:ext cx="43053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Arch MI offers access to GSE-approved pre-purchase programs for borrowers financing their home purchases with loans that include mortgage insurance:</a:t>
            </a:r>
          </a:p>
          <a:p>
            <a:r>
              <a:rPr lang="en-US" dirty="0"/>
              <a:t>Freddie Mac </a:t>
            </a:r>
            <a:r>
              <a:rPr lang="en-US" dirty="0" err="1"/>
              <a:t>CreditSmart</a:t>
            </a:r>
            <a:r>
              <a:rPr lang="en-US" dirty="0"/>
              <a:t>® course for Conventional Home Possible® and </a:t>
            </a:r>
            <a:r>
              <a:rPr lang="en-US" dirty="0" err="1"/>
              <a:t>HomeOne</a:t>
            </a:r>
            <a:r>
              <a:rPr lang="en-US" dirty="0"/>
              <a:t>® loan applications. </a:t>
            </a:r>
          </a:p>
          <a:p>
            <a:r>
              <a:rPr lang="en-US" dirty="0"/>
              <a:t>Fannie Mae </a:t>
            </a:r>
            <a:r>
              <a:rPr lang="en-US" dirty="0" err="1"/>
              <a:t>HomeView</a:t>
            </a:r>
            <a:r>
              <a:rPr lang="en-US" dirty="0"/>
              <a:t>® course for Conventional and HomeReady® loan applications. </a:t>
            </a:r>
          </a:p>
          <a:p>
            <a:r>
              <a:rPr lang="en-US" dirty="0"/>
              <a:t>Pathways to Homeownership course endorsed by HUD.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archmi.com/</a:t>
            </a:r>
            <a:r>
              <a:rPr lang="en-US" dirty="0" err="1">
                <a:solidFill>
                  <a:schemeClr val="bg2"/>
                </a:solidFill>
              </a:rPr>
              <a:t>hbe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8" name="Picture 17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4E7150D7-764C-4F8B-BD29-1579754B1C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2" t="2367" r="14967"/>
          <a:stretch/>
        </p:blipFill>
        <p:spPr>
          <a:xfrm>
            <a:off x="4838700" y="1132764"/>
            <a:ext cx="4038600" cy="50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9A130-542F-4875-A78D-C5517F3E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A4DC4421-F065-4EA6-BEB0-9A030C806B3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877B25-7103-43B8-8831-5B10DBF2084A}"/>
              </a:ext>
            </a:extLst>
          </p:cNvPr>
          <p:cNvSpPr txBox="1">
            <a:spLocks/>
          </p:cNvSpPr>
          <p:nvPr/>
        </p:nvSpPr>
        <p:spPr>
          <a:xfrm>
            <a:off x="171450" y="-2616"/>
            <a:ext cx="874395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u="none" kern="1200">
                <a:solidFill>
                  <a:schemeClr val="bg1"/>
                </a:solidFill>
                <a:latin typeface="+mj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1400" dirty="0">
                <a:solidFill>
                  <a:srgbClr val="BBE151"/>
                </a:solidFill>
              </a:rPr>
              <a:t>Arch MI’s </a:t>
            </a:r>
            <a:r>
              <a:rPr lang="en-US" sz="1400">
                <a:solidFill>
                  <a:srgbClr val="BBE151"/>
                </a:solidFill>
              </a:rPr>
              <a:t>Buy with </a:t>
            </a:r>
            <a:r>
              <a:rPr lang="en-US" sz="1400" dirty="0">
                <a:solidFill>
                  <a:srgbClr val="BBE151"/>
                </a:solidFill>
              </a:rPr>
              <a:t>MI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dirty="0"/>
              <a:t>Roadmap to Homeownership (</a:t>
            </a:r>
            <a:r>
              <a:rPr lang="en-US" dirty="0" err="1"/>
              <a:t>RtHO</a:t>
            </a:r>
            <a:r>
              <a:rPr lang="en-US" dirty="0"/>
              <a:t>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2BCAB67-42C6-4571-9344-A5D9D17522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48"/>
            <a:ext cx="8648700" cy="5244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homebuying process can be confusing for many first-time buyers. In addition, they may have only a small down payment, substantial student debt or other circumstances that make them feel shut out of the market.</a:t>
            </a:r>
          </a:p>
          <a:p>
            <a:pPr marL="0" indent="0">
              <a:buNone/>
            </a:pPr>
            <a:r>
              <a:rPr lang="en-US" dirty="0"/>
              <a:t>Lenders can team up with local Realtors and use the RtHO toolkit to set up homebuyer seminars that explain the process, the benefits and the financial implications of homebuying.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bg2"/>
                </a:solidFill>
              </a:rPr>
              <a:t>The </a:t>
            </a:r>
            <a:r>
              <a:rPr lang="en-US" b="1" dirty="0" err="1">
                <a:solidFill>
                  <a:schemeClr val="bg2"/>
                </a:solidFill>
              </a:rPr>
              <a:t>RtHO</a:t>
            </a:r>
            <a:r>
              <a:rPr lang="en-US" b="1" dirty="0">
                <a:solidFill>
                  <a:schemeClr val="bg2"/>
                </a:solidFill>
              </a:rPr>
              <a:t> toolkit is complimentary and easily downloadable, and includes: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bg2"/>
                </a:solidFill>
              </a:rPr>
              <a:t>archmi.com/</a:t>
            </a:r>
            <a:r>
              <a:rPr lang="en-US" dirty="0" err="1">
                <a:solidFill>
                  <a:schemeClr val="bg2"/>
                </a:solidFill>
              </a:rPr>
              <a:t>rtho</a:t>
            </a:r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80863E0F-35F5-46BE-A081-382B95EE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8908" r="72831" b="44539"/>
          <a:stretch/>
        </p:blipFill>
        <p:spPr>
          <a:xfrm>
            <a:off x="1290828" y="3357678"/>
            <a:ext cx="2176577" cy="1869743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EDBFF66-94D4-4389-8526-8398E51B7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1" t="18908" r="40181" b="44539"/>
          <a:stretch/>
        </p:blipFill>
        <p:spPr>
          <a:xfrm>
            <a:off x="3814877" y="3357678"/>
            <a:ext cx="1667866" cy="1869743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7D123159-7CE0-48D2-AFA2-019501C54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5" t="18908" r="5636" b="44539"/>
          <a:stretch/>
        </p:blipFill>
        <p:spPr>
          <a:xfrm>
            <a:off x="5830214" y="3357678"/>
            <a:ext cx="1492301" cy="18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9B70D-824F-4292-8358-350B48FB8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6D759-37F2-4232-B11B-BCDC2F2D0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60704"/>
            <a:ext cx="8648700" cy="51187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2"/>
                </a:solidFill>
              </a:rPr>
              <a:t>Questions?</a:t>
            </a:r>
            <a:endParaRPr lang="en-US" dirty="0"/>
          </a:p>
          <a:p>
            <a:pPr marL="0" indent="0" algn="ctr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out if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customers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qualify for a low down payment loan insured with MI.</a:t>
            </a:r>
          </a:p>
          <a:p>
            <a:pPr marL="0" indent="0" algn="ctr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us about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 MI’s Buy with MI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>
                <a:solidFill>
                  <a:schemeClr val="bg2"/>
                </a:solidFill>
              </a:rPr>
              <a:t>archmi.com/</a:t>
            </a:r>
            <a:r>
              <a:rPr lang="en-US" dirty="0" err="1">
                <a:solidFill>
                  <a:schemeClr val="bg2"/>
                </a:solidFill>
              </a:rPr>
              <a:t>BuyWithMI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4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F592-E1E7-4B3B-B2F8-3255FECA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AF469-0A3F-4E2F-8507-2544A3AC4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0E568-B856-43BB-8E56-8338645634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128698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To discuss in more detail, please connect with me: </a:t>
            </a:r>
          </a:p>
          <a:p>
            <a:pPr marL="0" indent="0">
              <a:buNone/>
            </a:pPr>
            <a:r>
              <a:rPr lang="en-US" sz="2400" dirty="0"/>
              <a:t>&lt;Insert Your Lender Contact Info Below&gt;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04E4B-9EBE-4CCB-976F-0E174F076354}"/>
              </a:ext>
            </a:extLst>
          </p:cNvPr>
          <p:cNvSpPr txBox="1"/>
          <p:nvPr/>
        </p:nvSpPr>
        <p:spPr>
          <a:xfrm>
            <a:off x="266700" y="2487577"/>
            <a:ext cx="430530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2200" b="1" dirty="0"/>
              <a:t>First, Last Name </a:t>
            </a:r>
          </a:p>
          <a:p>
            <a:pPr marL="0" indent="0">
              <a:buNone/>
            </a:pPr>
            <a:r>
              <a:rPr lang="en-US" sz="2200" dirty="0"/>
              <a:t>Title </a:t>
            </a:r>
          </a:p>
          <a:p>
            <a:pPr marL="0" indent="0">
              <a:buNone/>
            </a:pPr>
            <a:r>
              <a:rPr lang="en-US" sz="2200" dirty="0"/>
              <a:t>Company 			</a:t>
            </a:r>
          </a:p>
          <a:p>
            <a:pPr marL="0" indent="0">
              <a:buNone/>
            </a:pPr>
            <a:r>
              <a:rPr lang="en-US" sz="2200" dirty="0"/>
              <a:t>City, State ZIP Code </a:t>
            </a:r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E67EF-7183-420E-A7FF-05A1E64672B2}"/>
              </a:ext>
            </a:extLst>
          </p:cNvPr>
          <p:cNvSpPr txBox="1"/>
          <p:nvPr/>
        </p:nvSpPr>
        <p:spPr>
          <a:xfrm>
            <a:off x="4572000" y="2826131"/>
            <a:ext cx="43053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2200" dirty="0"/>
              <a:t>Phone Number </a:t>
            </a:r>
          </a:p>
          <a:p>
            <a:pPr marL="0" indent="0">
              <a:buNone/>
            </a:pPr>
            <a:r>
              <a:rPr lang="en-US" sz="2200" dirty="0"/>
              <a:t>Email Address</a:t>
            </a:r>
          </a:p>
          <a:p>
            <a:pPr marL="0" indent="0">
              <a:buNone/>
            </a:pPr>
            <a:r>
              <a:rPr lang="en-US" sz="2200" dirty="0"/>
              <a:t>Web Address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404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t>18</a:t>
            </a:fld>
            <a:endParaRPr lang="en-US" dirty="0"/>
          </a:p>
        </p:txBody>
      </p:sp>
      <p:pic>
        <p:nvPicPr>
          <p:cNvPr id="24" name="Picture 23" descr="A picture containing table, sitting, wooden, water&#10;&#10;Description automatically generated">
            <a:extLst>
              <a:ext uri="{FF2B5EF4-FFF2-40B4-BE49-F238E27FC236}">
                <a16:creationId xmlns:a16="http://schemas.microsoft.com/office/drawing/2014/main" id="{8FC1183E-7EA2-4BEE-9539-60820EFE84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8537" r="8759" b="53"/>
          <a:stretch/>
        </p:blipFill>
        <p:spPr>
          <a:xfrm>
            <a:off x="-2331" y="1225296"/>
            <a:ext cx="9144000" cy="48807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64F1372-87CC-469B-BA85-2B5DEEC3AD2C}"/>
              </a:ext>
            </a:extLst>
          </p:cNvPr>
          <p:cNvGrpSpPr/>
          <p:nvPr/>
        </p:nvGrpSpPr>
        <p:grpSpPr>
          <a:xfrm>
            <a:off x="357608" y="3453709"/>
            <a:ext cx="2823763" cy="478537"/>
            <a:chOff x="358000" y="3665359"/>
            <a:chExt cx="2823763" cy="478537"/>
          </a:xfrm>
        </p:grpSpPr>
        <p:pic>
          <p:nvPicPr>
            <p:cNvPr id="26" name="Picture 4" descr="\\cmgmi.local\departments\Marketing\Private\Henry's Folder\Jobs\Drawing Flyers\Graphics\linkedin_logo_package\LinkedIn [in]\Screen\2-Color Reversed\In-2CRev-128px-TM.png">
              <a:extLst>
                <a:ext uri="{FF2B5EF4-FFF2-40B4-BE49-F238E27FC236}">
                  <a16:creationId xmlns:a16="http://schemas.microsoft.com/office/drawing/2014/main" id="{072881DA-D913-45FD-AFB7-DDB27C6081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8000" y="3666343"/>
              <a:ext cx="480124" cy="477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\\cmgmi.local\departments\Marketing\Private\Henry's Folder\Jobs\Drawing Flyers\Graphics\brand guideline logos\TwitterLogo_white.png">
              <a:extLst>
                <a:ext uri="{FF2B5EF4-FFF2-40B4-BE49-F238E27FC236}">
                  <a16:creationId xmlns:a16="http://schemas.microsoft.com/office/drawing/2014/main" id="{A88090B3-E39E-4172-88D4-24F022474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22" y="3666342"/>
              <a:ext cx="477553" cy="477553"/>
            </a:xfrm>
            <a:prstGeom prst="rect">
              <a:avLst/>
            </a:prstGeom>
            <a:solidFill>
              <a:srgbClr val="55ACEE"/>
            </a:solidFill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5D5BFC8-E298-4C38-9F59-ACDFF94C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0" t="4306" r="15729" b="4121"/>
            <a:stretch/>
          </p:blipFill>
          <p:spPr>
            <a:xfrm>
              <a:off x="1523643" y="3665359"/>
              <a:ext cx="477568" cy="478536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048032C-C403-4AE9-8FE3-62C650784E9C}"/>
                </a:ext>
              </a:extLst>
            </p:cNvPr>
            <p:cNvGrpSpPr/>
            <p:nvPr/>
          </p:nvGrpSpPr>
          <p:grpSpPr>
            <a:xfrm>
              <a:off x="2111905" y="3665359"/>
              <a:ext cx="477568" cy="477568"/>
              <a:chOff x="2082025" y="3078499"/>
              <a:chExt cx="477568" cy="4775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BE1D06-44CE-4D8C-AC1F-08DEF8AD1DC6}"/>
                  </a:ext>
                </a:extLst>
              </p:cNvPr>
              <p:cNvSpPr/>
              <p:nvPr/>
            </p:nvSpPr>
            <p:spPr>
              <a:xfrm>
                <a:off x="2082025" y="3078499"/>
                <a:ext cx="477568" cy="4775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E067DC73-8A04-44FE-B9DF-82B117E21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154766" y="3161705"/>
                <a:ext cx="317501" cy="317501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CBAC7F5-DF3E-43B8-ABDB-D9A9425F0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195" y="3665359"/>
              <a:ext cx="477568" cy="477568"/>
            </a:xfrm>
            <a:prstGeom prst="rect">
              <a:avLst/>
            </a:prstGeom>
          </p:spPr>
        </p:pic>
      </p:grpSp>
      <p:sp>
        <p:nvSpPr>
          <p:cNvPr id="33" name="Title 6">
            <a:extLst>
              <a:ext uri="{FF2B5EF4-FFF2-40B4-BE49-F238E27FC236}">
                <a16:creationId xmlns:a16="http://schemas.microsoft.com/office/drawing/2014/main" id="{B6458BDC-42A3-4977-86F7-C19322D9D59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331" y="3051373"/>
            <a:ext cx="1724025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i="0" u="none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Follow Us On: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E9B693-803A-4518-B010-09C3E260D0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7609" y="4079688"/>
            <a:ext cx="8430142" cy="873637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LinkedIn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(Arch Mortgage Insurance Company)</a:t>
            </a: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/>
              </a:rPr>
              <a:t>X </a:t>
            </a:r>
            <a:r>
              <a:rPr lang="en-US" sz="1100" dirty="0">
                <a:latin typeface="Calibri"/>
              </a:rPr>
              <a:t>(x.com/</a:t>
            </a:r>
            <a:r>
              <a:rPr lang="en-US" sz="1100" dirty="0" err="1">
                <a:latin typeface="Calibri"/>
              </a:rPr>
              <a:t>archmi_us</a:t>
            </a:r>
            <a:r>
              <a:rPr lang="en-US" sz="1100" dirty="0">
                <a:latin typeface="Calibri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Facebook.com</a:t>
            </a:r>
            <a:r>
              <a:rPr lang="en-US" sz="1100" b="1" dirty="0">
                <a:latin typeface="Calibri"/>
              </a:rPr>
              <a:t> </a:t>
            </a:r>
            <a:r>
              <a:rPr lang="en-US" sz="1100" dirty="0">
                <a:latin typeface="Calibri"/>
              </a:rPr>
              <a:t>(Facebook.com/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Arch-Mortgage-Insurance)</a:t>
            </a: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/>
              </a:rPr>
              <a:t>Instagram </a:t>
            </a:r>
            <a:r>
              <a:rPr lang="en-US" sz="1100" dirty="0">
                <a:latin typeface="Calibri"/>
              </a:rPr>
              <a:t>(archmi_us)</a:t>
            </a: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Vimeo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(archmi_us)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7C62D2-50A6-4215-B1EC-1BD0816859EC}"/>
              </a:ext>
            </a:extLst>
          </p:cNvPr>
          <p:cNvGrpSpPr/>
          <p:nvPr/>
        </p:nvGrpSpPr>
        <p:grpSpPr>
          <a:xfrm rot="10800000">
            <a:off x="4864606" y="1616662"/>
            <a:ext cx="4279394" cy="1068596"/>
            <a:chOff x="0" y="1496159"/>
            <a:chExt cx="3694863" cy="922635"/>
          </a:xfrm>
          <a:solidFill>
            <a:schemeClr val="bg2">
              <a:alpha val="85098"/>
            </a:schemeClr>
          </a:solidFill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CEF796D-3117-4F56-BF19-6B9B1C51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75" y="1496159"/>
              <a:ext cx="955888" cy="922635"/>
            </a:xfrm>
            <a:custGeom>
              <a:avLst/>
              <a:gdLst>
                <a:gd name="T0" fmla="*/ 0 w 4246"/>
                <a:gd name="T1" fmla="*/ 2880 h 2880"/>
                <a:gd name="T2" fmla="*/ 0 w 4246"/>
                <a:gd name="T3" fmla="*/ 0 h 2880"/>
                <a:gd name="T4" fmla="*/ 3436 w 4246"/>
                <a:gd name="T5" fmla="*/ 0 h 2880"/>
                <a:gd name="T6" fmla="*/ 4246 w 4246"/>
                <a:gd name="T7" fmla="*/ 2880 h 2880"/>
                <a:gd name="T8" fmla="*/ 0 w 4246"/>
                <a:gd name="T9" fmla="*/ 2880 h 288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7796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0 w 9353"/>
                <a:gd name="connsiteY0" fmla="*/ 10000 h 10000"/>
                <a:gd name="connsiteX1" fmla="*/ 0 w 9353"/>
                <a:gd name="connsiteY1" fmla="*/ 0 h 10000"/>
                <a:gd name="connsiteX2" fmla="*/ 7796 w 9353"/>
                <a:gd name="connsiteY2" fmla="*/ 0 h 10000"/>
                <a:gd name="connsiteX3" fmla="*/ 9353 w 9353"/>
                <a:gd name="connsiteY3" fmla="*/ 10000 h 10000"/>
                <a:gd name="connsiteX4" fmla="*/ 0 w 9353"/>
                <a:gd name="connsiteY4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7869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0 w 10196"/>
                <a:gd name="connsiteY0" fmla="*/ 10000 h 10000"/>
                <a:gd name="connsiteX1" fmla="*/ 0 w 10196"/>
                <a:gd name="connsiteY1" fmla="*/ 0 h 10000"/>
                <a:gd name="connsiteX2" fmla="*/ 7869 w 10196"/>
                <a:gd name="connsiteY2" fmla="*/ 0 h 10000"/>
                <a:gd name="connsiteX3" fmla="*/ 10196 w 10196"/>
                <a:gd name="connsiteY3" fmla="*/ 9963 h 10000"/>
                <a:gd name="connsiteX4" fmla="*/ 0 w 10196"/>
                <a:gd name="connsiteY4" fmla="*/ 10000 h 10000"/>
                <a:gd name="connsiteX0" fmla="*/ 0 w 10200"/>
                <a:gd name="connsiteY0" fmla="*/ 10000 h 10005"/>
                <a:gd name="connsiteX1" fmla="*/ 0 w 10200"/>
                <a:gd name="connsiteY1" fmla="*/ 0 h 10005"/>
                <a:gd name="connsiteX2" fmla="*/ 7869 w 10200"/>
                <a:gd name="connsiteY2" fmla="*/ 0 h 10005"/>
                <a:gd name="connsiteX3" fmla="*/ 10200 w 10200"/>
                <a:gd name="connsiteY3" fmla="*/ 10005 h 10005"/>
                <a:gd name="connsiteX4" fmla="*/ 0 w 10200"/>
                <a:gd name="connsiteY4" fmla="*/ 10000 h 1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0" h="10005">
                  <a:moveTo>
                    <a:pt x="0" y="10000"/>
                  </a:moveTo>
                  <a:lnTo>
                    <a:pt x="0" y="0"/>
                  </a:lnTo>
                  <a:lnTo>
                    <a:pt x="7869" y="0"/>
                  </a:lnTo>
                  <a:lnTo>
                    <a:pt x="10200" y="10005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 w="152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E4BF907-02AE-4CC2-9A26-EED6F0863F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1496160"/>
              <a:ext cx="2738974" cy="922634"/>
            </a:xfrm>
            <a:prstGeom prst="rect">
              <a:avLst/>
            </a:prstGeom>
            <a:grpFill/>
            <a:ln w="152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Title 6">
            <a:extLst>
              <a:ext uri="{FF2B5EF4-FFF2-40B4-BE49-F238E27FC236}">
                <a16:creationId xmlns:a16="http://schemas.microsoft.com/office/drawing/2014/main" id="{3BBF032F-AD65-4A8B-ADE3-39A17F99993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37760" y="1705792"/>
            <a:ext cx="3913252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i="0" u="none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5A92B-CE88-473D-B1D3-6FFCBD73EBB0}"/>
              </a:ext>
            </a:extLst>
          </p:cNvPr>
          <p:cNvSpPr txBox="1"/>
          <p:nvPr/>
        </p:nvSpPr>
        <p:spPr>
          <a:xfrm>
            <a:off x="357286" y="5031382"/>
            <a:ext cx="8266014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RCH M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OR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G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GE</a:t>
            </a:r>
            <a:r>
              <a:rPr lang="en-US" sz="1000" b="1" spc="4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INSUR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NCE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CO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MP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NY</a:t>
            </a:r>
            <a:r>
              <a:rPr lang="en-US" sz="1000" b="1" cap="all" dirty="0"/>
              <a:t>®</a:t>
            </a:r>
            <a:r>
              <a:rPr lang="en-US" sz="1000" b="1" spc="1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|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 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RCH M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OR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G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GE</a:t>
            </a:r>
            <a:r>
              <a:rPr lang="en-US" sz="1000" b="1" spc="4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GUARANTY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CO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MP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NY</a:t>
            </a:r>
            <a:r>
              <a:rPr lang="en-US" sz="1000" b="1" cap="all" dirty="0"/>
              <a:t>®</a:t>
            </a:r>
            <a:r>
              <a:rPr lang="en-US" sz="1000" b="1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|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23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0</a:t>
            </a:r>
            <a:r>
              <a:rPr lang="en-US" sz="1000" b="1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NORT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H</a:t>
            </a:r>
            <a:r>
              <a:rPr lang="en-US" sz="1000" b="1" spc="1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E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L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b="1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S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REET</a:t>
            </a:r>
            <a:r>
              <a:rPr lang="en-US" sz="1000" b="1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GREENSBORO,</a:t>
            </a:r>
            <a:r>
              <a:rPr lang="en-US" sz="1000" b="1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NC</a:t>
            </a:r>
            <a:r>
              <a:rPr lang="en-US" sz="1000" b="1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2740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1</a:t>
            </a:r>
            <a:r>
              <a:rPr lang="en-US" sz="1000" b="1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|</a:t>
            </a:r>
            <a:r>
              <a:rPr lang="en-US" sz="1000" b="1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RCHMI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.COM	</a:t>
            </a:r>
            <a:br>
              <a:rPr lang="en-US" sz="1000" b="1" spc="-10" dirty="0">
                <a:solidFill>
                  <a:srgbClr val="57585B"/>
                </a:solidFill>
                <a:cs typeface="Arial"/>
              </a:rPr>
            </a:br>
            <a:r>
              <a:rPr lang="en-US" sz="1000" spc="-5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ch</a:t>
            </a:r>
            <a:r>
              <a:rPr lang="en-US" sz="1000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I</a:t>
            </a:r>
            <a:r>
              <a:rPr lang="en-US" sz="1000" spc="3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is a</a:t>
            </a:r>
            <a:r>
              <a:rPr lang="en-US" sz="1000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ar</a:t>
            </a:r>
            <a:r>
              <a:rPr lang="en-US" sz="1000" dirty="0">
                <a:solidFill>
                  <a:srgbClr val="57585B"/>
                </a:solidFill>
                <a:cs typeface="Arial"/>
              </a:rPr>
              <a:t>k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e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g</a:t>
            </a:r>
            <a:r>
              <a:rPr lang="en-US" sz="1000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erm</a:t>
            </a:r>
            <a:r>
              <a:rPr lang="en-US" sz="1000" spc="4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f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o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r</a:t>
            </a:r>
            <a:r>
              <a:rPr lang="en-US" sz="1000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ch</a:t>
            </a:r>
            <a:r>
              <a:rPr lang="en-US" sz="1000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or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gag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e </a:t>
            </a:r>
            <a:r>
              <a:rPr lang="en-US" sz="1000" spc="-20" dirty="0">
                <a:solidFill>
                  <a:srgbClr val="57585B"/>
                </a:solidFill>
                <a:cs typeface="Arial"/>
              </a:rPr>
              <a:t>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s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uran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ce</a:t>
            </a:r>
            <a:r>
              <a:rPr lang="en-US" sz="1000" spc="5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Com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pan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y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,</a:t>
            </a:r>
            <a:r>
              <a:rPr lang="en-US" sz="1000" spc="4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ch</a:t>
            </a:r>
            <a:r>
              <a:rPr lang="en-US" sz="1000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or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gag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e</a:t>
            </a:r>
            <a:r>
              <a:rPr lang="en-US" sz="1000" spc="5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Guaran</a:t>
            </a:r>
            <a:r>
              <a:rPr lang="en-US" sz="1000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y</a:t>
            </a:r>
            <a:r>
              <a:rPr lang="en-US" sz="1000" spc="4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Com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pan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y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 and</a:t>
            </a:r>
            <a:r>
              <a:rPr lang="en-US" sz="1000" spc="4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Unit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e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d</a:t>
            </a:r>
            <a:r>
              <a:rPr lang="en-US" sz="1000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Guaran</a:t>
            </a:r>
            <a:r>
              <a:rPr lang="en-US" sz="1000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y</a:t>
            </a:r>
            <a:r>
              <a:rPr lang="en-US" sz="1000" spc="3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Resi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den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l</a:t>
            </a:r>
            <a:r>
              <a:rPr lang="en-US" sz="1000" spc="2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20" dirty="0">
                <a:solidFill>
                  <a:srgbClr val="57585B"/>
                </a:solidFill>
                <a:cs typeface="Arial"/>
              </a:rPr>
              <a:t>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s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uran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ce</a:t>
            </a:r>
            <a:r>
              <a:rPr lang="en-US" sz="1000" spc="5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Com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pan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y. </a:t>
            </a:r>
            <a:r>
              <a:rPr lang="en-US" sz="1000" dirty="0"/>
              <a:t>Arch Mortgage Insurance Company and Arch Mortgage Guaranty Company are registered marks of Arch Capital Group (U.S.) Inc. or its affiliates.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Realtor is a registered mark of the National Association of REALTORS. HomeReady and </a:t>
            </a:r>
            <a:r>
              <a:rPr lang="en-US" sz="1000" spc="-5" dirty="0" err="1">
                <a:solidFill>
                  <a:srgbClr val="57585B"/>
                </a:solidFill>
                <a:cs typeface="Arial"/>
              </a:rPr>
              <a:t>Homeview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 are registered marks of Fannie Mae. Home Possible, </a:t>
            </a:r>
            <a:r>
              <a:rPr lang="en-US" sz="1000" spc="-5" dirty="0" err="1">
                <a:solidFill>
                  <a:srgbClr val="57585B"/>
                </a:solidFill>
                <a:cs typeface="Arial"/>
              </a:rPr>
              <a:t>CreditSmart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 and </a:t>
            </a:r>
            <a:r>
              <a:rPr lang="en-US" sz="1000" spc="-5" dirty="0" err="1">
                <a:solidFill>
                  <a:srgbClr val="57585B"/>
                </a:solidFill>
                <a:cs typeface="Arial"/>
              </a:rPr>
              <a:t>HomeOne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 are registered marks of Freddie Mac. </a:t>
            </a:r>
            <a:r>
              <a:rPr lang="en-US" sz="1000"/>
              <a:t>MCUS-B0094L-0724</a:t>
            </a:r>
            <a:endParaRPr lang="en-US" sz="1000" dirty="0">
              <a:cs typeface="Arial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A01E2CD-5A19-C7E4-B043-74E05519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0" t="27688" r="34664" b="27689"/>
          <a:stretch/>
        </p:blipFill>
        <p:spPr bwMode="auto">
          <a:xfrm>
            <a:off x="946130" y="3453709"/>
            <a:ext cx="477553" cy="477553"/>
          </a:xfrm>
          <a:prstGeom prst="rect">
            <a:avLst/>
          </a:prstGeom>
          <a:solidFill>
            <a:srgbClr val="55ACEE"/>
          </a:solidFill>
        </p:spPr>
      </p:pic>
    </p:spTree>
    <p:extLst>
      <p:ext uri="{BB962C8B-B14F-4D97-AF65-F5344CB8AC3E}">
        <p14:creationId xmlns:p14="http://schemas.microsoft.com/office/powerpoint/2010/main" val="19473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microphone&#10;&#10;Description automatically generated with medium confidence">
            <a:extLst>
              <a:ext uri="{FF2B5EF4-FFF2-40B4-BE49-F238E27FC236}">
                <a16:creationId xmlns:a16="http://schemas.microsoft.com/office/drawing/2014/main" id="{0A4D4194-C63E-444E-8603-CD202968D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t="28569" r="17657"/>
          <a:stretch/>
        </p:blipFill>
        <p:spPr>
          <a:xfrm flipH="1">
            <a:off x="0" y="808072"/>
            <a:ext cx="9144000" cy="5402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0027C-5EAA-41E6-9B01-99BD37F9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Presenter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1D458-8B9C-47C6-90CB-701670572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4C25B-D4D9-4C7D-8381-DEA2B1AC1C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139730"/>
            <a:ext cx="4305300" cy="3819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My name is </a:t>
            </a:r>
            <a:r>
              <a:rPr lang="en-US" sz="2200" b="1" dirty="0">
                <a:solidFill>
                  <a:schemeClr val="bg2"/>
                </a:solidFill>
              </a:rPr>
              <a:t>&lt;Insert Your Name&gt; </a:t>
            </a:r>
            <a:r>
              <a:rPr lang="en-US" sz="2200" dirty="0">
                <a:solidFill>
                  <a:schemeClr val="bg2"/>
                </a:solidFill>
              </a:rPr>
              <a:t>with </a:t>
            </a:r>
            <a:r>
              <a:rPr lang="en-US" sz="2200" b="1" dirty="0">
                <a:solidFill>
                  <a:schemeClr val="bg2"/>
                </a:solidFill>
              </a:rPr>
              <a:t>&lt;Your Lender Organization Name&gt; </a:t>
            </a:r>
            <a:br>
              <a:rPr lang="en-US" sz="2200" b="1" dirty="0">
                <a:solidFill>
                  <a:schemeClr val="bg2"/>
                </a:solidFill>
              </a:rPr>
            </a:br>
            <a:r>
              <a:rPr lang="en-US" sz="2200" dirty="0">
                <a:solidFill>
                  <a:schemeClr val="bg2"/>
                </a:solidFill>
              </a:rPr>
              <a:t>and I’ll be your presenter today.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&lt;Insert Your Lender Contact Info&gt;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7AE96-2689-4039-9FB6-5FC18CB32FE1}"/>
              </a:ext>
            </a:extLst>
          </p:cNvPr>
          <p:cNvSpPr txBox="1"/>
          <p:nvPr/>
        </p:nvSpPr>
        <p:spPr>
          <a:xfrm>
            <a:off x="266700" y="525660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&lt;Insert Your Lender Company Logo&gt;</a:t>
            </a:r>
          </a:p>
        </p:txBody>
      </p:sp>
    </p:spTree>
    <p:extLst>
      <p:ext uri="{BB962C8B-B14F-4D97-AF65-F5344CB8AC3E}">
        <p14:creationId xmlns:p14="http://schemas.microsoft.com/office/powerpoint/2010/main" val="51419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Payments Can Be 10%, 7%, 3%, Even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1% or 0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3075789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Renters can become homeowners faster than they ever expected with a mortgage structured using </a:t>
            </a:r>
            <a:r>
              <a:rPr lang="en-US" sz="19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 MI</a:t>
            </a:r>
            <a:r>
              <a:rPr lang="en-US" sz="19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Buy with MI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solutions.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Prospective First-Time Buyers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Down Payments 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16%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More</a:t>
            </a:r>
            <a:b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National Association of Realtors survey,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respondents incorrectly said credit unions and other lenders require down payments of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or more.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reality, first-time homebuyers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8% down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with Arch MI’s Buy with MI, eligible borrowers can choose down payments as low as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3%, even 1% or 0%*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meaning many potential buyers already have sufficient savings.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two-thirds of prospective homebuyers think it will take more than three years to save enough for a down payment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1362D2A-CF75-4280-B2DC-627337ED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7" y="5732934"/>
            <a:ext cx="84296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*Available for eligible borrowers through Arch Mortgage Guaranty Company</a:t>
            </a:r>
            <a:r>
              <a:rPr lang="en-US" sz="1200" i="1" dirty="0">
                <a:solidFill>
                  <a:schemeClr val="tx1"/>
                </a:solidFill>
                <a:latin typeface="+mj-lt"/>
              </a:rPr>
              <a:t>.</a:t>
            </a:r>
            <a:endParaRPr lang="en-US" altLang="en-US" sz="12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165636B9-EFD4-4E79-2D3A-FB4C0AD2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7" y="3896823"/>
            <a:ext cx="8648703" cy="143256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883A530-5AB4-A4F7-3FC0-17917D41880D}"/>
              </a:ext>
            </a:extLst>
          </p:cNvPr>
          <p:cNvSpPr txBox="1"/>
          <p:nvPr/>
        </p:nvSpPr>
        <p:spPr>
          <a:xfrm>
            <a:off x="266697" y="5383237"/>
            <a:ext cx="196239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u="none" strike="noStrike" dirty="0">
                <a:latin typeface="+mj-lt"/>
              </a:rPr>
              <a:t>Source: </a:t>
            </a:r>
            <a:r>
              <a:rPr lang="en-US" sz="1200" b="0" i="1" u="none" strike="noStrike" dirty="0">
                <a:latin typeface="+mj-lt"/>
              </a:rPr>
              <a:t>Bankrate, January 2024</a:t>
            </a:r>
          </a:p>
        </p:txBody>
      </p:sp>
    </p:spTree>
    <p:extLst>
      <p:ext uri="{BB962C8B-B14F-4D97-AF65-F5344CB8AC3E}">
        <p14:creationId xmlns:p14="http://schemas.microsoft.com/office/powerpoint/2010/main" val="41212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667A2B-F803-4762-ADB3-DA85E9AAF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7809"/>
          <a:stretch/>
        </p:blipFill>
        <p:spPr>
          <a:xfrm>
            <a:off x="0" y="808038"/>
            <a:ext cx="9144000" cy="54022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Current Renters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8C62-CAB5-4933-9A69-D1911ED44F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4605551" cy="10784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An Obstacle for Aspiring Homebuyers: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Not being able to afford the down payment </a:t>
            </a:r>
            <a:r>
              <a:rPr lang="en-US" dirty="0"/>
              <a:t>is perceived as a top concern!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7669" y="5590347"/>
            <a:ext cx="36428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altLang="en-US" sz="1200" b="1" i="1" dirty="0">
                <a:solidFill>
                  <a:schemeClr val="tx1"/>
                </a:solidFill>
                <a:latin typeface="+mj-lt"/>
              </a:rPr>
              <a:t>Source</a:t>
            </a:r>
            <a:r>
              <a:rPr lang="en-US" altLang="en-US" sz="1200" i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200" i="1" dirty="0">
                <a:solidFill>
                  <a:schemeClr val="tx1"/>
                </a:solidFill>
                <a:latin typeface="+mj-lt"/>
              </a:rPr>
              <a:t>NerdWallet survey of non-owners who want to buy a home conducted in January 2024.</a:t>
            </a:r>
            <a:endParaRPr lang="en-US" altLang="en-US" sz="1200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B7E4A6-475F-4304-8CEF-97B2B426C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78717"/>
              </p:ext>
            </p:extLst>
          </p:nvPr>
        </p:nvGraphicFramePr>
        <p:xfrm>
          <a:off x="266700" y="1997675"/>
          <a:ext cx="3677502" cy="3388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260">
                  <a:extLst>
                    <a:ext uri="{9D8B030D-6E8A-4147-A177-3AD203B41FA5}">
                      <a16:colId xmlns:a16="http://schemas.microsoft.com/office/drawing/2014/main" val="1112461879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val="1112830647"/>
                    </a:ext>
                  </a:extLst>
                </a:gridCol>
              </a:tblGrid>
              <a:tr h="12772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Non-Owners </a:t>
                      </a:r>
                      <a:b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 Is the Biggest Hurdle </a:t>
                      </a:r>
                      <a:b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Buying a Home?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765263"/>
                  </a:ext>
                </a:extLst>
              </a:tr>
              <a:tr h="475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 Payment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45%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329249"/>
                  </a:ext>
                </a:extLst>
              </a:tr>
              <a:tr h="502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39%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80505"/>
                  </a:ext>
                </a:extLst>
              </a:tr>
              <a:tr h="541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Score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35%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24391"/>
                  </a:ext>
                </a:extLst>
              </a:tr>
              <a:tr h="591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Homes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8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houses&#10;&#10;Description automatically generated with low confidence">
            <a:extLst>
              <a:ext uri="{FF2B5EF4-FFF2-40B4-BE49-F238E27FC236}">
                <a16:creationId xmlns:a16="http://schemas.microsoft.com/office/drawing/2014/main" id="{5E7DD206-ED11-44C4-B982-48AA257DD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/>
          <a:stretch/>
        </p:blipFill>
        <p:spPr>
          <a:xfrm>
            <a:off x="0" y="808038"/>
            <a:ext cx="9144000" cy="5402262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7A97207A-DB14-4608-BA7E-67AD0915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>
            <a:normAutofit/>
          </a:bodyPr>
          <a:lstStyle/>
          <a:p>
            <a:r>
              <a:rPr lang="en-US" dirty="0"/>
              <a:t>Fixed-Rate Mortgages Attractive as Rents Soar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BB6138E-5A18-4512-8FB1-2341B0BD32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210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Soaring Rents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Nationally, the median monthly rent is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$1,987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up 21.78% since 2020.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6700" y="3568358"/>
            <a:ext cx="82649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lang="en-US" sz="12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Rent.com </a:t>
            </a:r>
            <a:r>
              <a:rPr lang="en-US" sz="1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2024 Rent Report</a:t>
            </a:r>
            <a:r>
              <a:rPr lang="en-US" altLang="en-US" sz="1200" i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2" name="Picture 1" descr="A building with balconies and windows&#10;&#10;Description automatically generated">
            <a:extLst>
              <a:ext uri="{FF2B5EF4-FFF2-40B4-BE49-F238E27FC236}">
                <a16:creationId xmlns:a16="http://schemas.microsoft.com/office/drawing/2014/main" id="{56086354-E610-B5C6-AC6F-248BF3AFC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12198" r="7621" b="-366"/>
          <a:stretch/>
        </p:blipFill>
        <p:spPr>
          <a:xfrm>
            <a:off x="-1" y="764004"/>
            <a:ext cx="9144001" cy="5522133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653B57A-CBF7-27E0-B1A9-30EFEFB16808}"/>
              </a:ext>
            </a:extLst>
          </p:cNvPr>
          <p:cNvSpPr txBox="1">
            <a:spLocks/>
          </p:cNvSpPr>
          <p:nvPr/>
        </p:nvSpPr>
        <p:spPr>
          <a:xfrm>
            <a:off x="266700" y="1009650"/>
            <a:ext cx="4142874" cy="217871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ECC2E"/>
              </a:buClr>
              <a:buSzPct val="100000"/>
              <a:buFont typeface="Wingdings" panose="05000000000000000000" pitchFamily="2" charset="2"/>
              <a:buChar char="§"/>
              <a:defRPr sz="2000" b="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1pPr>
            <a:lvl2pPr marL="4572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221"/>
              </a:buClr>
              <a:buSzPct val="110000"/>
              <a:buFont typeface="Wingdings" pitchFamily="2" charset="2"/>
              <a:buChar char="§"/>
              <a:defRPr sz="180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2pPr>
            <a:lvl3pPr marL="800100" indent="-173038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221"/>
              </a:buClr>
              <a:buSzPct val="105000"/>
              <a:buFont typeface="Calibri" panose="020F0502020204030204" pitchFamily="34" charset="0"/>
              <a:buChar char="̶"/>
              <a:defRPr sz="160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3pPr>
            <a:lvl4pPr marL="912813" indent="-112713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221"/>
              </a:buClr>
              <a:buSzPct val="100000"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4pPr>
            <a:lvl5pPr marL="1085850" indent="-173038" algn="l" defTabSz="51435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ECC2E"/>
              </a:buClr>
              <a:buSzPct val="105000"/>
              <a:buFont typeface="Calibri" panose="020F0502020204030204" pitchFamily="34" charset="0"/>
              <a:buChar char="—"/>
              <a:defRPr sz="100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BBE15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Soaring Rents</a:t>
            </a:r>
            <a:r>
              <a:rPr lang="en-US" sz="2400" dirty="0">
                <a:solidFill>
                  <a:srgbClr val="BBE15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Nationally, the median monthly rent 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$1,987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up 21.78% since 2020.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Rent.com April 2024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 Report</a:t>
            </a:r>
            <a:r>
              <a:rPr lang="en-US" altLang="en-US" sz="1400" i="1" dirty="0">
                <a:solidFill>
                  <a:schemeClr val="bg1"/>
                </a:solidFill>
                <a:latin typeface="+mj-lt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Millennial Homebuyers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3E7F4C-4A6D-454F-99AA-368966BEF9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7949252" cy="388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Now the largest generation, Millennials are aging into their prime homebuying years and will be key drivers of housing demand over the remainder of the decade. </a:t>
            </a:r>
          </a:p>
          <a:p>
            <a:r>
              <a:rPr lang="en-US" altLang="en-US" dirty="0"/>
              <a:t>It would take a typical Millennial more than a decade to save enough for a 20% down payment on a median-priced home — the amount lenders require on loans not protected by mortgage insurance (MI). </a:t>
            </a:r>
          </a:p>
          <a:p>
            <a:r>
              <a:rPr lang="en-US" altLang="en-US" dirty="0"/>
              <a:t>The median annual salary for Millennials (ages 25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‒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34) </a:t>
            </a:r>
            <a:r>
              <a:rPr lang="en-US" altLang="en-US" dirty="0"/>
              <a:t>is $54,912</a:t>
            </a:r>
            <a:r>
              <a:rPr lang="en-US" altLang="en-US" baseline="30000" dirty="0"/>
              <a:t>1</a:t>
            </a:r>
            <a:r>
              <a:rPr lang="en-US" altLang="en-US" dirty="0"/>
              <a:t> and net worth (35 and younger), $39,000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4451" y="5819487"/>
            <a:ext cx="8264971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lang="en-US" altLang="en-US" sz="1200" i="1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en-US" sz="1200" i="1" dirty="0">
                <a:solidFill>
                  <a:schemeClr val="tx1"/>
                </a:solidFill>
                <a:latin typeface="+mn-lt"/>
              </a:rPr>
              <a:t> Bureau of Labor Statistics, Q1, 2024.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lang="en-US" sz="1200" i="1" u="none" strike="noStrike" baseline="30000" dirty="0">
                <a:solidFill>
                  <a:schemeClr val="tx1"/>
                </a:solidFill>
                <a:effectLst/>
                <a:latin typeface="+mn-lt"/>
              </a:rPr>
              <a:t>2 </a:t>
            </a:r>
            <a:r>
              <a:rPr lang="en-US" sz="1200" i="1" u="none" strike="noStrike" dirty="0">
                <a:solidFill>
                  <a:schemeClr val="tx1"/>
                </a:solidFill>
                <a:effectLst/>
                <a:latin typeface="+mn-lt"/>
              </a:rPr>
              <a:t>Federal Reserve Survey of Consumer Finances, October 2023. </a:t>
            </a:r>
            <a:endParaRPr lang="en-US" altLang="en-US" sz="12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5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Investing in Homeownership Builds Wealth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E8AC2-F736-4165-B799-173F209DDC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Millennials coping with high rents should know: </a:t>
            </a:r>
          </a:p>
          <a:p>
            <a:r>
              <a:rPr lang="en-US" altLang="en-US" dirty="0"/>
              <a:t>Unlike rents — which are subject to periodic increases — a fixed-rate home loan is stable and predictable. The buyer’s principal and interest payments won’t rise over the life of the loan — up to 30 years. </a:t>
            </a:r>
            <a:endParaRPr lang="en-US" dirty="0"/>
          </a:p>
          <a:p>
            <a:r>
              <a:rPr lang="en-US" dirty="0"/>
              <a:t>Homeownership stands out as one of the best tools for building wealth: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most recent Survey of Consumer Finances found the median net worth of homeowners is $396,200.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median net worth of renters is $10,400.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Homes often appreciate in value over time</a:t>
            </a:r>
            <a:r>
              <a:rPr lang="en-US" dirty="0">
                <a:latin typeface="+mn-lt"/>
              </a:rPr>
              <a:t>. T</a:t>
            </a:r>
            <a:r>
              <a:rPr lang="en-US" sz="1800" dirty="0">
                <a:effectLst/>
                <a:latin typeface="+mn-lt"/>
              </a:rPr>
              <a:t>he median price of houses sold in the U.S. in 2024 is $420,000, up 32% since </a:t>
            </a:r>
            <a:r>
              <a:rPr lang="en-US" dirty="0">
                <a:latin typeface="+mn-lt"/>
              </a:rPr>
              <a:t>mid-</a:t>
            </a:r>
            <a:r>
              <a:rPr lang="en-US" sz="1800" dirty="0">
                <a:effectLst/>
                <a:latin typeface="+mn-lt"/>
              </a:rPr>
              <a:t>2020, according to the Department of Housing and Urban Development (HUD). </a:t>
            </a:r>
            <a:endParaRPr lang="en-US" dirty="0">
              <a:highlight>
                <a:srgbClr val="FFFF00"/>
              </a:highlight>
              <a:latin typeface="+mn-lt"/>
            </a:endParaRPr>
          </a:p>
          <a:p>
            <a:pPr marL="233362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3029" y="5566262"/>
            <a:ext cx="84296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3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tanding on a rooftop&#10;&#10;Description automatically generated with low confidence">
            <a:extLst>
              <a:ext uri="{FF2B5EF4-FFF2-40B4-BE49-F238E27FC236}">
                <a16:creationId xmlns:a16="http://schemas.microsoft.com/office/drawing/2014/main" id="{FAF20F41-D3F2-4BA0-9B82-29CDCE528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1"/>
          <a:stretch/>
        </p:blipFill>
        <p:spPr>
          <a:xfrm flipH="1">
            <a:off x="0" y="808072"/>
            <a:ext cx="9144000" cy="5402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504C6-591B-431D-A88F-62B6B262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Investing in Homeownership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BB589-0AD7-4468-A3AA-F167E390D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A4DC4421-F065-4EA6-BEB0-9A030C806B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FCFBA-D384-46C4-9CFE-57A5912ED2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601127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Escaping high rents, achieving homeownership and building wealth over the long term are all possible for your Millennial clients once the down payment issue is solved.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Mortgage insurance (MI) is the answer.</a:t>
            </a:r>
          </a:p>
        </p:txBody>
      </p:sp>
    </p:spTree>
    <p:extLst>
      <p:ext uri="{BB962C8B-B14F-4D97-AF65-F5344CB8AC3E}">
        <p14:creationId xmlns:p14="http://schemas.microsoft.com/office/powerpoint/2010/main" val="36459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 Makes Low Down Payments Possible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7650" y="1126907"/>
            <a:ext cx="8648700" cy="2683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a homeowner defaults on an insured loan and the loan goes to foreclosure, the mortgage insurer covers a portion of the expenses and outstanding loan balance that the lender cannot recover from foreclosure proceeds. 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/>
                </a:solidFill>
              </a:rPr>
              <a:t>For homebuyers, a loan insured with MI means: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Lower down payments — as low as 5%, 3%, 1% or even 0% — allowed.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They can buy a home sooner.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They can buy more home for the same amount of cash at closing.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17275"/>
              </p:ext>
            </p:extLst>
          </p:nvPr>
        </p:nvGraphicFramePr>
        <p:xfrm>
          <a:off x="247649" y="3649620"/>
          <a:ext cx="8648701" cy="226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461">
                  <a:extLst>
                    <a:ext uri="{9D8B030D-6E8A-4147-A177-3AD203B41FA5}">
                      <a16:colId xmlns:a16="http://schemas.microsoft.com/office/drawing/2014/main" val="2569636939"/>
                    </a:ext>
                  </a:extLst>
                </a:gridCol>
                <a:gridCol w="1349824">
                  <a:extLst>
                    <a:ext uri="{9D8B030D-6E8A-4147-A177-3AD203B41FA5}">
                      <a16:colId xmlns:a16="http://schemas.microsoft.com/office/drawing/2014/main" val="214654193"/>
                    </a:ext>
                  </a:extLst>
                </a:gridCol>
              </a:tblGrid>
              <a:tr h="399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Home 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Purchase Price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20% Down Payment 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(no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MI)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10% Down Payment 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(with 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MI)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5%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Down Payment</a:t>
                      </a:r>
                      <a:b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(with MI)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3% Down Payment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(with MI)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1% Down Payment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(with MI)*</a:t>
                      </a:r>
                    </a:p>
                    <a:p>
                      <a:pPr algn="ctr"/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+mn-lt"/>
                          <a:cs typeface="Arial" panose="020B0604020202020204" pitchFamily="34" charset="0"/>
                        </a:rPr>
                        <a:t>0% 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Down Payment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(with MI)*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$200,000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$40,000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$20,000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$10,000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$ 6,000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$300,000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$60,000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$30,000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$15,000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$ 9,000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$3,000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$400,000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$80,000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$40,000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$20,000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$12,000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$4,000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0B9876B0-0A8B-4029-AAAA-0C42E4CD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49" y="6078571"/>
            <a:ext cx="82649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*Available for eligible borrowers from Arch Mortgage Guaranty Company. </a:t>
            </a:r>
          </a:p>
        </p:txBody>
      </p:sp>
    </p:spTree>
    <p:extLst>
      <p:ext uri="{BB962C8B-B14F-4D97-AF65-F5344CB8AC3E}">
        <p14:creationId xmlns:p14="http://schemas.microsoft.com/office/powerpoint/2010/main" val="18669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For Most Homebuyers, Conventional Loans  with MI Can Mean a Lower Cos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at Is Mortgage Insurance?&amp;quot;&quot;/&gt;&lt;property id=&quot;20307&quot; value=&quot;270&quot;/&gt;&lt;/object&gt;&lt;object type=&quot;3&quot; unique_id=&quot;10005&quot;&gt;&lt;property id=&quot;20148&quot; value=&quot;5&quot;/&gt;&lt;property id=&quot;20300&quot; value=&quot;Slide 3 - &amp;quot;Monthly Premium Plans for Arch MI&amp;quot;&quot;/&gt;&lt;property id=&quot;20307&quot; value=&quot;271&quot;/&gt;&lt;/object&gt;&lt;object type=&quot;3&quot; unique_id=&quot;10007&quot;&gt;&lt;property id=&quot;20148&quot; value=&quot;5&quot;/&gt;&lt;property id=&quot;20300&quot; value=&quot;Slide 4 - &amp;quot;Single-Premium Plans for Arch MI&amp;quot;&quot;/&gt;&lt;property id=&quot;20307&quot; value=&quot;286&quot;/&gt;&lt;/object&gt;&lt;object type=&quot;3&quot; unique_id=&quot;10008&quot;&gt;&lt;property id=&quot;20148&quot; value=&quot;5&quot;/&gt;&lt;property id=&quot;20300&quot; value=&quot;Slide 5 - &amp;quot;RateStar Buydown Premium Plans for Arch MI&amp;quot;&quot;/&gt;&lt;property id=&quot;20307&quot; value=&quot;273&quot;/&gt;&lt;/object&gt;&lt;object type=&quot;3&quot; unique_id=&quot;10009&quot;&gt;&lt;property id=&quot;20148&quot; value=&quot;5&quot;/&gt;&lt;property id=&quot;20300&quot; value=&quot;Slide 6 - &amp;quot;Annual Premium Plans for Arch MI&amp;quot;&quot;/&gt;&lt;property id=&quot;20307&quot; value=&quot;287&quot;/&gt;&lt;/object&gt;&lt;object type=&quot;3&quot; unique_id=&quot;10010&quot;&gt;&lt;property id=&quot;20148&quot; value=&quot;5&quot;/&gt;&lt;property id=&quot;20300&quot; value=&quot;Slide 7 - &amp;quot;BPMI Advantages: Cancellation and Refunds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MI Cancellation&amp;quot;&quot;/&gt;&lt;property id=&quot;20307&quot; value=&quot;276&quot;/&gt;&lt;/object&gt;&lt;object type=&quot;3&quot; unique_id=&quot;10012&quot;&gt;&lt;property id=&quot;20148&quot; value=&quot;5&quot;/&gt;&lt;property id=&quot;20300&quot; value=&quot;Slide 9 - &amp;quot;FHA Insurance Cancellation&amp;quot;&quot;/&gt;&lt;property id=&quot;20307&quot; value=&quot;277&quot;/&gt;&lt;/object&gt;&lt;object type=&quot;3&quot; unique_id=&quot;10013&quot;&gt;&lt;property id=&quot;20148&quot; value=&quot;5&quot;/&gt;&lt;property id=&quot;20300&quot; value=&quot;Slide 10 - &amp;quot;The Advantages of Conventional Loans with MI&amp;quot;&quot;/&gt;&lt;property id=&quot;20307&quot; value=&quot;278&quot;/&gt;&lt;/object&gt;&lt;object type=&quot;3&quot; unique_id=&quot;10014&quot;&gt;&lt;property id=&quot;20148&quot; value=&quot;5&quot;/&gt;&lt;property id=&quot;20300&quot; value=&quot;Slide 11 - &amp;quot;FHA-Insured Loans Can Cost the Borrower More&amp;quot;&quot;/&gt;&lt;property id=&quot;20307&quot; value=&quot;279&quot;/&gt;&lt;/object&gt;&lt;object type=&quot;3&quot; unique_id=&quot;10015&quot;&gt;&lt;property id=&quot;20148&quot; value=&quot;5&quot;/&gt;&lt;property id=&quot;20300&quot; value=&quot;Slide 12 - &amp;quot;Compare the Numbers: Arch MI vs. FHA&amp;quot;&quot;/&gt;&lt;property id=&quot;20307&quot; value=&quot;280&quot;/&gt;&lt;/object&gt;&lt;object type=&quot;3&quot; unique_id=&quot;10016&quot;&gt;&lt;property id=&quot;20148&quot; value=&quot;5&quot;/&gt;&lt;property id=&quot;20300&quot; value=&quot;Slide 13 - &amp;quot;What Are HomeReady and Home Possible?&amp;quot;&quot;/&gt;&lt;property id=&quot;20307&quot; value=&quot;281&quot;/&gt;&lt;/object&gt;&lt;object type=&quot;3&quot; unique_id=&quot;10017&quot;&gt;&lt;property id=&quot;20148&quot; value=&quot;5&quot;/&gt;&lt;property id=&quot;20300&quot; value=&quot;Slide 14 - &amp;quot;Compare the Numbers: HomeReady with MI vs. FHA&amp;quot;&quot;/&gt;&lt;property id=&quot;20307&quot; value=&quot;285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/object&gt;&lt;object type=&quot;8&quot; unique_id=&quot;1003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wift\AppData\Local\Temp\PR\data\asimages\{FEA4AA03-8182-430D-B82C-21C47D9E127B}_45.png&quot;/&gt;&lt;left val=&quot;28&quot;/&gt;&lt;top val=&quot;378&quot;/&gt;&lt;width val=&quot;445&quot;/&gt;&lt;height val=&quot;3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90&quot;/&gt;&lt;lineCharCount val=&quot;145&quot;/&gt;&lt;lineCharCount val=&quot;123&quot;/&gt;&lt;/TableIndex&gt;&lt;/ShapeTextInfo&gt;"/>
  <p:tag name="HTML_SHAPEINFO" val="&lt;ThreeDShapeInfo&gt;&lt;uuid val=&quot;&quot;/&gt;&lt;isInvalidForFieldText val=&quot;0&quot;/&gt;&lt;Image&gt;&lt;filename val=&quot;C:\Users\rada\AppData\Local\Temp\PR\data\asimages\{ACE184CB-CA86-4FE5-AB2D-C26619AFFF7F}_47.png&quot;/&gt;&lt;left val=&quot;21&quot;/&gt;&lt;top val=&quot;424&quot;/&gt;&lt;width val=&quot;651&quot;/&gt;&lt;height val=&quot;5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wift\AppData\Local\Temp\PR\data\asimages\{FEA4AA03-8182-430D-B82C-21C47D9E127B}_45.png&quot;/&gt;&lt;left val=&quot;28&quot;/&gt;&lt;top val=&quot;378&quot;/&gt;&lt;width val=&quot;445&quot;/&gt;&lt;height val=&quot;34&quot;/&gt;&lt;hasText val=&quot;1&quot;/&gt;&lt;/Image&gt;&lt;/ThreeDShapeInfo&gt;"/>
</p:tagLst>
</file>

<file path=ppt/theme/theme1.xml><?xml version="1.0" encoding="utf-8"?>
<a:theme xmlns:a="http://schemas.openxmlformats.org/drawingml/2006/main" name="Arch MI Brand Master">
  <a:themeElements>
    <a:clrScheme name="2017 ARCH MI">
      <a:dk1>
        <a:srgbClr val="595959"/>
      </a:dk1>
      <a:lt1>
        <a:sysClr val="window" lastClr="FFFFFF"/>
      </a:lt1>
      <a:dk2>
        <a:srgbClr val="5BC2E7"/>
      </a:dk2>
      <a:lt2>
        <a:srgbClr val="0057B8"/>
      </a:lt2>
      <a:accent1>
        <a:srgbClr val="009CA6"/>
      </a:accent1>
      <a:accent2>
        <a:srgbClr val="99C221"/>
      </a:accent2>
      <a:accent3>
        <a:srgbClr val="5F259F"/>
      </a:accent3>
      <a:accent4>
        <a:srgbClr val="FFA300"/>
      </a:accent4>
      <a:accent5>
        <a:srgbClr val="BA0C2F"/>
      </a:accent5>
      <a:accent6>
        <a:srgbClr val="FEDB00"/>
      </a:accent6>
      <a:hlink>
        <a:srgbClr val="0057B8"/>
      </a:hlink>
      <a:folHlink>
        <a:srgbClr val="5B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rch MI Brand Master">
  <a:themeElements>
    <a:clrScheme name="2017 ARCH MI">
      <a:dk1>
        <a:srgbClr val="595959"/>
      </a:dk1>
      <a:lt1>
        <a:sysClr val="window" lastClr="FFFFFF"/>
      </a:lt1>
      <a:dk2>
        <a:srgbClr val="5BC2E7"/>
      </a:dk2>
      <a:lt2>
        <a:srgbClr val="0057B8"/>
      </a:lt2>
      <a:accent1>
        <a:srgbClr val="009CA6"/>
      </a:accent1>
      <a:accent2>
        <a:srgbClr val="99C221"/>
      </a:accent2>
      <a:accent3>
        <a:srgbClr val="5F259F"/>
      </a:accent3>
      <a:accent4>
        <a:srgbClr val="FFA300"/>
      </a:accent4>
      <a:accent5>
        <a:srgbClr val="BA0C2F"/>
      </a:accent5>
      <a:accent6>
        <a:srgbClr val="FEDB00"/>
      </a:accent6>
      <a:hlink>
        <a:srgbClr val="0057B8"/>
      </a:hlink>
      <a:folHlink>
        <a:srgbClr val="5B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MCGL0B00033A-0518 AMI_PowerpointTemplate-External</Template>
  <TotalTime>7527</TotalTime>
  <Words>1935</Words>
  <Application>Microsoft Office PowerPoint</Application>
  <PresentationFormat>On-screen Show (4:3)</PresentationFormat>
  <Paragraphs>187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Wingdings</vt:lpstr>
      <vt:lpstr>Arch MI Brand Master</vt:lpstr>
      <vt:lpstr>Arch MI Brand Master</vt:lpstr>
      <vt:lpstr>We Have Your Homebuyers’ Number — and It’s Less Than They Think!</vt:lpstr>
      <vt:lpstr>Your Presenter </vt:lpstr>
      <vt:lpstr>Down Payments Can Be 10%, 7%, 3%, Even 1% or 0%</vt:lpstr>
      <vt:lpstr>Current Renters </vt:lpstr>
      <vt:lpstr>Fixed-Rate Mortgages Attractive as Rents Soar </vt:lpstr>
      <vt:lpstr>Millennial Homebuyers </vt:lpstr>
      <vt:lpstr>Investing in Homeownership Builds Wealth </vt:lpstr>
      <vt:lpstr>Investing in Homeownership</vt:lpstr>
      <vt:lpstr>MI Makes Low Down Payments Possible</vt:lpstr>
      <vt:lpstr>The Advantages of Conventional Loans with MI</vt:lpstr>
      <vt:lpstr>Private MI Can Be Canceled, Unlike FHA</vt:lpstr>
      <vt:lpstr>Arch MI’s Buy with MI</vt:lpstr>
      <vt:lpstr>PowerPoint Presentation</vt:lpstr>
      <vt:lpstr>Arch MI’s Buy with MI Complimentary GSE-Approved Homebuyer Education </vt:lpstr>
      <vt:lpstr>PowerPoint Presentation</vt:lpstr>
      <vt:lpstr>PowerPoint Presentation</vt:lpstr>
      <vt:lpstr>Contact Me </vt:lpstr>
      <vt:lpstr>PowerPoint Presentation</vt:lpstr>
    </vt:vector>
  </TitlesOfParts>
  <Company>Arch Insurance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Slide. 32 pt Calibri Title</dc:title>
  <dc:creator>Tassone, Lara</dc:creator>
  <cp:lastModifiedBy>Cox, Miranda</cp:lastModifiedBy>
  <cp:revision>244</cp:revision>
  <cp:lastPrinted>2024-07-09T14:15:12Z</cp:lastPrinted>
  <dcterms:created xsi:type="dcterms:W3CDTF">2019-02-06T18:10:36Z</dcterms:created>
  <dcterms:modified xsi:type="dcterms:W3CDTF">2024-08-01T15:49:19Z</dcterms:modified>
</cp:coreProperties>
</file>